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86" r:id="rId4"/>
    <p:sldId id="280" r:id="rId5"/>
    <p:sldId id="279" r:id="rId6"/>
    <p:sldId id="281" r:id="rId7"/>
    <p:sldId id="285" r:id="rId8"/>
    <p:sldId id="262" r:id="rId9"/>
    <p:sldId id="257" r:id="rId10"/>
    <p:sldId id="260" r:id="rId11"/>
    <p:sldId id="261" r:id="rId12"/>
    <p:sldId id="258" r:id="rId13"/>
    <p:sldId id="263" r:id="rId14"/>
    <p:sldId id="265" r:id="rId15"/>
    <p:sldId id="268" r:id="rId16"/>
    <p:sldId id="276" r:id="rId17"/>
    <p:sldId id="283" r:id="rId18"/>
    <p:sldId id="284" r:id="rId19"/>
    <p:sldId id="272" r:id="rId20"/>
    <p:sldId id="259" r:id="rId21"/>
    <p:sldId id="26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7.jpg"/><Relationship Id="rId4" Type="http://schemas.openxmlformats.org/officeDocument/2006/relationships/image" Target="../media/image32.png"/><Relationship Id="rId9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eDo7hGeukY?feature=oembed" TargetMode="Externa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2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2.jpg"/><Relationship Id="rId7" Type="http://schemas.openxmlformats.org/officeDocument/2006/relationships/image" Target="../media/image31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67.png"/><Relationship Id="rId5" Type="http://schemas.openxmlformats.org/officeDocument/2006/relationships/image" Target="../media/image64.jpg"/><Relationship Id="rId10" Type="http://schemas.openxmlformats.org/officeDocument/2006/relationships/image" Target="../media/image26.png"/><Relationship Id="rId4" Type="http://schemas.openxmlformats.org/officeDocument/2006/relationships/image" Target="../media/image63.jp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90sh3IxlW9w?feature=oembed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17C1A-E659-4184-B590-14EFD377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916749"/>
          </a:xfrm>
        </p:spPr>
        <p:txBody>
          <a:bodyPr/>
          <a:lstStyle/>
          <a:p>
            <a:r>
              <a:rPr lang="nl-NL" dirty="0"/>
              <a:t>Diabetes bij katten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54C623-4AD7-4E0F-9E6A-F3C7495DD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9ED91EB-60FC-5E91-4F6F-B792F7A91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921" y="2729531"/>
            <a:ext cx="2324861" cy="281349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824F302-9B96-4456-90C6-BFEC2BBD0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826" y="2729531"/>
            <a:ext cx="7305675" cy="37433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DC68761-1886-B4AA-1BB3-C9DAC0001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0249" y="288822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39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Diabetes bij katten- oorzaken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8180D27-F2D7-4870-8C57-935DF342F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1658144"/>
            <a:ext cx="5312568" cy="3541712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BE7DAAD-1306-4398-B9CA-D98E80C1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20" y="1658144"/>
            <a:ext cx="2162175" cy="2857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27B02799-299F-48EC-850E-CED89AC59892}"/>
              </a:ext>
            </a:extLst>
          </p:cNvPr>
          <p:cNvSpPr txBox="1"/>
          <p:nvPr/>
        </p:nvSpPr>
        <p:spPr>
          <a:xfrm>
            <a:off x="6588520" y="4608576"/>
            <a:ext cx="3552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1800" b="0" i="0" u="none" strike="noStrike" dirty="0">
                <a:solidFill>
                  <a:srgbClr val="FFFFFF"/>
                </a:solidFill>
                <a:effectLst/>
                <a:latin typeface="Twentieth Century"/>
              </a:rPr>
              <a:t>Medicatie</a:t>
            </a:r>
            <a:endParaRPr lang="nl-N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1800" b="0" i="0" u="none" strike="noStrike" dirty="0">
                <a:solidFill>
                  <a:srgbClr val="FFFFFF"/>
                </a:solidFill>
                <a:effectLst/>
                <a:latin typeface="Twentieth Century"/>
              </a:rPr>
              <a:t>Verkeerd voer</a:t>
            </a:r>
            <a:endParaRPr lang="nl-N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1800" b="0" i="0" u="none" strike="noStrike" dirty="0">
                <a:solidFill>
                  <a:srgbClr val="FFFFFF"/>
                </a:solidFill>
                <a:effectLst/>
                <a:latin typeface="Twentieth Century"/>
              </a:rPr>
              <a:t>Overgewicht </a:t>
            </a:r>
            <a:endParaRPr lang="nl-N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1800" b="0" i="0" u="none" strike="noStrike" dirty="0">
                <a:solidFill>
                  <a:srgbClr val="FFFFFF"/>
                </a:solidFill>
                <a:effectLst/>
                <a:latin typeface="Twentieth Century"/>
              </a:rPr>
              <a:t>Onderliggende ziekte</a:t>
            </a:r>
            <a:endParaRPr lang="nl-N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1800" b="0" i="0" u="none" strike="noStrike" dirty="0">
                <a:solidFill>
                  <a:srgbClr val="FFFFFF"/>
                </a:solidFill>
                <a:effectLst/>
                <a:latin typeface="Twentieth Century"/>
              </a:rPr>
              <a:t>Leeftijd</a:t>
            </a:r>
            <a:endParaRPr lang="nl-NL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nl-NL" sz="1800" b="0" i="0" u="none" strike="noStrike" dirty="0">
                <a:solidFill>
                  <a:srgbClr val="FFFFFF"/>
                </a:solidFill>
                <a:effectLst/>
                <a:latin typeface="Twentieth Century"/>
              </a:rPr>
              <a:t>Erfelijkheid</a:t>
            </a:r>
            <a:endParaRPr lang="nl-NL" b="0" dirty="0">
              <a:effectLst/>
            </a:endParaRPr>
          </a:p>
          <a:p>
            <a:br>
              <a:rPr lang="nl-NL" dirty="0"/>
            </a:br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B5D54DF-5DC6-D76F-4721-4D14F83B0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0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Diabetes bij katten- complicaties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E18855-761E-4078-997C-2F8FFEEA5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Te hoge suiker: orgaanschade, ketonen, gemakkelijk blaasontsteking, vatbaarder voor infecties, verhongeren</a:t>
            </a:r>
          </a:p>
          <a:p>
            <a:r>
              <a:rPr lang="nl-NL" dirty="0"/>
              <a:t>Te lage suiker: hypo, coma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DE62A8-A2C3-4EF0-8D2D-0018344F1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566" y="2915825"/>
            <a:ext cx="2933700" cy="15525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9665F54-6F50-FB18-B57F-E55BC9C59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1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709928"/>
          </a:xfrm>
        </p:spPr>
        <p:txBody>
          <a:bodyPr/>
          <a:lstStyle/>
          <a:p>
            <a:r>
              <a:rPr lang="nl-NL" dirty="0"/>
              <a:t>Diabetes bij katten- hoe te behandelen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2AFE322-6E9C-48F6-9DEB-C7E4855F4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9673" y="3453912"/>
            <a:ext cx="1677082" cy="137760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53ECE96-0464-44B7-8540-94055D94B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616" y="1169846"/>
            <a:ext cx="6038198" cy="203863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3B5AAD8-46B0-471E-9DAD-76A53A4F78BA}"/>
              </a:ext>
            </a:extLst>
          </p:cNvPr>
          <p:cNvSpPr txBox="1"/>
          <p:nvPr/>
        </p:nvSpPr>
        <p:spPr>
          <a:xfrm>
            <a:off x="1269876" y="3497543"/>
            <a:ext cx="6352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Insuline 2x daags of 1x daags oraal middel</a:t>
            </a:r>
          </a:p>
          <a:p>
            <a:r>
              <a:rPr lang="nl-NL" sz="2400" dirty="0"/>
              <a:t>Monitoren bloedsuiker en ketonen</a:t>
            </a:r>
          </a:p>
          <a:p>
            <a:r>
              <a:rPr lang="nl-NL" sz="2400" dirty="0"/>
              <a:t>Voer laag in koolhydraten</a:t>
            </a:r>
          </a:p>
          <a:p>
            <a:r>
              <a:rPr lang="nl-NL" sz="2400" dirty="0"/>
              <a:t>Beweging</a:t>
            </a:r>
          </a:p>
          <a:p>
            <a:r>
              <a:rPr lang="nl-NL" sz="2400" dirty="0"/>
              <a:t>Minder stress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78E62F4-BB07-DB0C-0987-6A7EC7EE4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814" y="1169846"/>
            <a:ext cx="1525779" cy="203863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71B8CBD-E600-CC96-D4E8-7E2F5359B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593" y="1152410"/>
            <a:ext cx="2692324" cy="205607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858FD92-6BE8-D332-20A8-487A07C4D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3460" y="3459195"/>
            <a:ext cx="1774100" cy="183826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0EF116-2CA1-9368-AB7C-64C8BFE60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9673" y="4831515"/>
            <a:ext cx="1693787" cy="18066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A712622-225F-03C0-29D1-1FB3D9D45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8266" y="-3785"/>
            <a:ext cx="993734" cy="99373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3DD95F4-1A98-93B6-2BF5-A9767A3C8C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4861" y="4378327"/>
            <a:ext cx="2284812" cy="225982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FBD5485-1E5F-E787-240F-3425839713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163459" y="5297458"/>
            <a:ext cx="1774099" cy="13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6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Diabetes bij katten- hoe te behandelen – Monitoren bloedsuiker (en ketonen)</a:t>
            </a:r>
          </a:p>
        </p:txBody>
      </p:sp>
      <p:pic>
        <p:nvPicPr>
          <p:cNvPr id="3" name="Onlinemedia 2" title="Taking care of my diabetic cat">
            <a:hlinkClick r:id="" action="ppaction://media"/>
            <a:extLst>
              <a:ext uri="{FF2B5EF4-FFF2-40B4-BE49-F238E27FC236}">
                <a16:creationId xmlns:a16="http://schemas.microsoft.com/office/drawing/2014/main" id="{ACB3DCBC-8C9F-E7DF-E653-01837B30CB9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92353" y="2276856"/>
            <a:ext cx="2001838" cy="354171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0AB6307-7247-2EF5-6E46-4E831A25E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739" y="3087005"/>
            <a:ext cx="1847850" cy="24669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9067181-5BAD-D41E-FBE9-6E5C64B59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589" y="3087005"/>
            <a:ext cx="1847850" cy="246697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1C7BFF2-0B2B-FA26-10FC-5D2FE912A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686" y="3087005"/>
            <a:ext cx="1914525" cy="2466975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60A66FC-357F-BD71-EB12-B31CBF50440D}"/>
              </a:ext>
            </a:extLst>
          </p:cNvPr>
          <p:cNvSpPr txBox="1"/>
          <p:nvPr/>
        </p:nvSpPr>
        <p:spPr>
          <a:xfrm>
            <a:off x="6291072" y="2276856"/>
            <a:ext cx="374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Filmpje bloedprikken van suikerwafel </a:t>
            </a:r>
            <a:r>
              <a:rPr lang="nl-NL" sz="1000" dirty="0">
                <a:solidFill>
                  <a:srgbClr val="0070C0"/>
                </a:solidFill>
              </a:rPr>
              <a:t>https://youtube.com/shorts/keDo7hGeukY?si=mYGAlupNbd7Qiode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832511-44D0-AD7B-B418-45F9275CB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1168"/>
            <a:ext cx="9905998" cy="1399032"/>
          </a:xfrm>
        </p:spPr>
        <p:txBody>
          <a:bodyPr/>
          <a:lstStyle/>
          <a:p>
            <a:r>
              <a:rPr lang="nl-NL" dirty="0"/>
              <a:t>Diabetes bij katten- hoe te behandelen –insuline 2x daags - </a:t>
            </a:r>
            <a:r>
              <a:rPr lang="nl-NL" dirty="0" err="1">
                <a:solidFill>
                  <a:srgbClr val="FF0000"/>
                </a:solidFill>
              </a:rPr>
              <a:t>Caninsulin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6BEBE7-A7F0-5714-DFB1-0F38C93C9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80" y="1435608"/>
            <a:ext cx="10162031" cy="4439070"/>
          </a:xfrm>
        </p:spPr>
        <p:txBody>
          <a:bodyPr/>
          <a:lstStyle/>
          <a:p>
            <a:r>
              <a:rPr lang="nl-NL" dirty="0" err="1"/>
              <a:t>Caninsuline</a:t>
            </a:r>
            <a:r>
              <a:rPr lang="nl-NL" dirty="0"/>
              <a:t> werkt 8 uur (kan dus eerder dan na 12 uur weer gegeven worden)  </a:t>
            </a:r>
          </a:p>
          <a:p>
            <a:r>
              <a:rPr lang="nl-NL" dirty="0"/>
              <a:t>Nadir: Laagste punt na 4 uur, 2</a:t>
            </a:r>
            <a:r>
              <a:rPr lang="nl-NL" baseline="30000" dirty="0"/>
              <a:t>e</a:t>
            </a:r>
            <a:r>
              <a:rPr lang="nl-NL" dirty="0"/>
              <a:t> dal na 7 uur</a:t>
            </a:r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42986F6-C722-7A44-3804-FC5897EE9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420" y="4732716"/>
            <a:ext cx="1858266" cy="17526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C39A197-995D-36E3-8EB9-1FCAD76E2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551" y="2971353"/>
            <a:ext cx="1321245" cy="176136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DB71945B-ED67-751C-63E8-03D1B3026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229" y="3655143"/>
            <a:ext cx="6096000" cy="28194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D860433-2E5F-5197-05F9-507E49632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796" y="3945074"/>
            <a:ext cx="1422970" cy="77686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2BCEECF-17F3-5DB0-026D-5A1C03482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3686" y="4721943"/>
            <a:ext cx="885949" cy="17526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4CBA88E-BBF7-E562-8D3A-B161B8F08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6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1168"/>
            <a:ext cx="9905998" cy="1399032"/>
          </a:xfrm>
        </p:spPr>
        <p:txBody>
          <a:bodyPr/>
          <a:lstStyle/>
          <a:p>
            <a:r>
              <a:rPr lang="nl-NL" dirty="0"/>
              <a:t>Diabetes bij katten- hoe te behandelen –insuline 2x daags - </a:t>
            </a:r>
            <a:r>
              <a:rPr lang="nl-NL" dirty="0" err="1">
                <a:solidFill>
                  <a:srgbClr val="FF0000"/>
                </a:solidFill>
              </a:rPr>
              <a:t>ProZinc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6BEBE7-A7F0-5714-DFB1-0F38C93C9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80" y="1435608"/>
            <a:ext cx="9905999" cy="4439070"/>
          </a:xfrm>
        </p:spPr>
        <p:txBody>
          <a:bodyPr/>
          <a:lstStyle/>
          <a:p>
            <a:r>
              <a:rPr lang="nl-NL" dirty="0" err="1"/>
              <a:t>ProZinc</a:t>
            </a:r>
            <a:r>
              <a:rPr lang="nl-NL" dirty="0"/>
              <a:t> werkt 10-12 uur (kan, na </a:t>
            </a:r>
            <a:r>
              <a:rPr lang="nl-NL" dirty="0" err="1"/>
              <a:t>bss</a:t>
            </a:r>
            <a:r>
              <a:rPr lang="nl-NL" dirty="0"/>
              <a:t> testen, eerder gegeven worden)</a:t>
            </a:r>
          </a:p>
          <a:p>
            <a:r>
              <a:rPr lang="nl-NL" dirty="0"/>
              <a:t>Nadir: Laagste punt na 6 uur, vlak dal, </a:t>
            </a:r>
            <a:r>
              <a:rPr lang="nl-NL" dirty="0" err="1"/>
              <a:t>onset</a:t>
            </a:r>
            <a:r>
              <a:rPr lang="nl-NL" dirty="0"/>
              <a:t> na 2 uur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A2EDF1C-7219-4C39-A5C4-78E49190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3429000"/>
            <a:ext cx="6667500" cy="30266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0987AF8-0B21-32CC-3930-FB133E193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352" y="4312539"/>
            <a:ext cx="2143125" cy="214312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6E80F30-8886-706F-CFBE-681EA384C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352" y="3165405"/>
            <a:ext cx="2143125" cy="11471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1B68A4F-BD4F-4253-20CC-883D6CC07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65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1168"/>
            <a:ext cx="9905998" cy="1399032"/>
          </a:xfrm>
        </p:spPr>
        <p:txBody>
          <a:bodyPr/>
          <a:lstStyle/>
          <a:p>
            <a:r>
              <a:rPr lang="nl-NL" dirty="0"/>
              <a:t>Diabetes bij katten- hoe te behandelen –insuline 2x daags – </a:t>
            </a:r>
            <a:r>
              <a:rPr lang="nl-NL" dirty="0" err="1">
                <a:solidFill>
                  <a:srgbClr val="FF0000"/>
                </a:solidFill>
              </a:rPr>
              <a:t>LaNtus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6BEBE7-A7F0-5714-DFB1-0F38C93C9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80" y="1435608"/>
            <a:ext cx="9905999" cy="4439070"/>
          </a:xfrm>
        </p:spPr>
        <p:txBody>
          <a:bodyPr/>
          <a:lstStyle/>
          <a:p>
            <a:r>
              <a:rPr lang="nl-NL" dirty="0" err="1"/>
              <a:t>Lantus</a:t>
            </a:r>
            <a:r>
              <a:rPr lang="nl-NL" dirty="0"/>
              <a:t> werkt 10-14 uur (kan, na </a:t>
            </a:r>
            <a:r>
              <a:rPr lang="nl-NL" dirty="0" err="1"/>
              <a:t>bss</a:t>
            </a:r>
            <a:r>
              <a:rPr lang="nl-NL" dirty="0"/>
              <a:t> testen, eerder gegeven worden)</a:t>
            </a:r>
          </a:p>
          <a:p>
            <a:r>
              <a:rPr lang="nl-NL" dirty="0"/>
              <a:t>Nadir: Laagste punt na 6 uur, vlak dal, </a:t>
            </a:r>
            <a:r>
              <a:rPr lang="nl-NL" dirty="0" err="1"/>
              <a:t>onset</a:t>
            </a:r>
            <a:r>
              <a:rPr lang="nl-NL" dirty="0"/>
              <a:t> na 2 uur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CE7174-4B21-F469-D1E2-9BDD80E66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86" y="3429000"/>
            <a:ext cx="6238525" cy="293733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6946433-95AA-C1E4-4FC6-919472B16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584" y="4623264"/>
            <a:ext cx="2619375" cy="174307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7AF036E-E204-4EC2-5996-9BB96C0E4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584" y="3064405"/>
            <a:ext cx="1558859" cy="155885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D8BB266-B892-206E-D650-E656552CF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5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1168"/>
            <a:ext cx="9905998" cy="1399032"/>
          </a:xfrm>
        </p:spPr>
        <p:txBody>
          <a:bodyPr/>
          <a:lstStyle/>
          <a:p>
            <a:r>
              <a:rPr lang="nl-NL" dirty="0"/>
              <a:t>Diabetes bij katten- hoe te behandelen –oraal 1x daags- </a:t>
            </a:r>
            <a:r>
              <a:rPr lang="nl-NL" dirty="0" err="1">
                <a:solidFill>
                  <a:srgbClr val="FF0000"/>
                </a:solidFill>
              </a:rPr>
              <a:t>Senvelgo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66BEBE7-A7F0-5714-DFB1-0F38C93C9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380" y="1435608"/>
            <a:ext cx="9905999" cy="4439070"/>
          </a:xfrm>
        </p:spPr>
        <p:txBody>
          <a:bodyPr/>
          <a:lstStyle/>
          <a:p>
            <a:r>
              <a:rPr lang="nl-NL" dirty="0"/>
              <a:t>Vloeistof, eenvoudig te geven met wat </a:t>
            </a:r>
            <a:r>
              <a:rPr lang="nl-NL" dirty="0" err="1"/>
              <a:t>natvoer</a:t>
            </a:r>
            <a:r>
              <a:rPr lang="nl-NL" dirty="0"/>
              <a:t>, “</a:t>
            </a:r>
            <a:r>
              <a:rPr lang="nl-NL" dirty="0" err="1"/>
              <a:t>soup</a:t>
            </a:r>
            <a:r>
              <a:rPr lang="nl-NL" dirty="0"/>
              <a:t>” of zo in het bekje</a:t>
            </a:r>
          </a:p>
          <a:p>
            <a:r>
              <a:rPr lang="nl-NL" dirty="0"/>
              <a:t>Smaak eventueel maskeren met wat druppels valeriaan</a:t>
            </a:r>
          </a:p>
          <a:p>
            <a:r>
              <a:rPr lang="nl-NL" dirty="0"/>
              <a:t>Belangrijk om ketonen te meten vanwege de werking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D8BB266-B892-206E-D650-E656552CF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0628D42-78F1-895E-091D-8E23F3F4B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546" y="3486695"/>
            <a:ext cx="2895609" cy="238798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B6ED645-0C14-6066-3659-6B3D5076E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798" y="4027519"/>
            <a:ext cx="1842607" cy="184260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8A58F8E-F78E-249A-7F71-F71CD2512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423" y="4022967"/>
            <a:ext cx="2619375" cy="1842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C9C70E1-5748-3D67-10CD-586D34CB2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845" y="3366383"/>
            <a:ext cx="2783577" cy="249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6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1168"/>
            <a:ext cx="9905998" cy="1399032"/>
          </a:xfrm>
        </p:spPr>
        <p:txBody>
          <a:bodyPr/>
          <a:lstStyle/>
          <a:p>
            <a:r>
              <a:rPr lang="nl-NL" dirty="0"/>
              <a:t>Diabetes bij katten- hoe te behandelen –oraal 1x daags- </a:t>
            </a:r>
            <a:r>
              <a:rPr lang="nl-NL" dirty="0" err="1">
                <a:solidFill>
                  <a:srgbClr val="FF0000"/>
                </a:solidFill>
              </a:rPr>
              <a:t>Bexacat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1C69C4DB-AAE7-CC64-DEA4-DE030FD03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227" y="2813781"/>
            <a:ext cx="1676545" cy="236320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D8BB266-B892-206E-D650-E656552CF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EAC67D8-3883-B01B-6726-595F1D658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905" y="3981822"/>
            <a:ext cx="2390322" cy="2390322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9212990-B1F0-4EB8-259D-0873F73655ED}"/>
              </a:ext>
            </a:extLst>
          </p:cNvPr>
          <p:cNvSpPr txBox="1"/>
          <p:nvPr/>
        </p:nvSpPr>
        <p:spPr>
          <a:xfrm>
            <a:off x="1082180" y="1694577"/>
            <a:ext cx="80555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Tablet, zo in het bekje geven of </a:t>
            </a:r>
            <a:r>
              <a:rPr lang="nl-NL" sz="2400" dirty="0" err="1"/>
              <a:t>mbv</a:t>
            </a:r>
            <a:r>
              <a:rPr lang="nl-NL" sz="2400" dirty="0"/>
              <a:t> </a:t>
            </a:r>
            <a:r>
              <a:rPr lang="nl-NL" sz="2400" dirty="0" err="1"/>
              <a:t>easypil</a:t>
            </a:r>
            <a:r>
              <a:rPr lang="nl-NL" sz="2400" dirty="0"/>
              <a:t> of pillenschieter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Belangrijk om ketonen te meten vanwege de werking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37790DB-EE52-D388-B8E9-F172F88D1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556" y="3981822"/>
            <a:ext cx="1828349" cy="236320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8B36793-A7D5-5002-27CC-ED853F1E0A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0026" y="3970234"/>
            <a:ext cx="2491530" cy="238988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F91460-8E78-924A-D3C2-0E27B7A59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2180" y="2782173"/>
            <a:ext cx="19240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757" y="242924"/>
            <a:ext cx="9905998" cy="1430841"/>
          </a:xfrm>
        </p:spPr>
        <p:txBody>
          <a:bodyPr/>
          <a:lstStyle/>
          <a:p>
            <a:r>
              <a:rPr lang="nl-NL" dirty="0"/>
              <a:t>Diabetes bij katten- hoe te behandelen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B771D65-A733-0D07-5B57-82D35C234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5994" y="1828994"/>
            <a:ext cx="2514600" cy="1746250"/>
          </a:xfr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3B5AAD8-46B0-471E-9DAD-76A53A4F78BA}"/>
              </a:ext>
            </a:extLst>
          </p:cNvPr>
          <p:cNvSpPr txBox="1"/>
          <p:nvPr/>
        </p:nvSpPr>
        <p:spPr>
          <a:xfrm>
            <a:off x="1186757" y="1433640"/>
            <a:ext cx="64027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Insuline 2x daags of oraal middel 1x daags</a:t>
            </a:r>
          </a:p>
          <a:p>
            <a:r>
              <a:rPr lang="nl-NL" dirty="0"/>
              <a:t>Monitoren bloedsuiker en ketonen</a:t>
            </a:r>
          </a:p>
          <a:p>
            <a:r>
              <a:rPr lang="nl-NL" dirty="0"/>
              <a:t>Voer laag in koolhydraten</a:t>
            </a:r>
          </a:p>
          <a:p>
            <a:r>
              <a:rPr lang="nl-NL" dirty="0"/>
              <a:t>Beweging</a:t>
            </a:r>
          </a:p>
          <a:p>
            <a:r>
              <a:rPr lang="nl-NL" dirty="0"/>
              <a:t>Verminder stress</a:t>
            </a:r>
          </a:p>
        </p:txBody>
      </p: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9091D89E-709D-4E9E-9BC7-AABFBFD51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122" y="1807660"/>
            <a:ext cx="2619375" cy="174307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DDD8C71C-8467-4487-A392-92E98ECAD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34" y="3682970"/>
            <a:ext cx="1809750" cy="2533650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F41D6EA5-80A3-4B64-A8A1-FB77AB0D5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721" y="3684630"/>
            <a:ext cx="2514600" cy="18192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B16793E-8E8C-F5D2-163F-007EC21B6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7903" y="2784605"/>
            <a:ext cx="2038980" cy="16002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CEFD74E-6409-533C-26A1-108869740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678" y="5018789"/>
            <a:ext cx="3007661" cy="17536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15E408B-A3BE-4843-EEB0-8C33550D5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678" y="3037564"/>
            <a:ext cx="1684697" cy="1753616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E35A1450-8FE1-7884-1525-1DCF9FCB7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4339" y="5018790"/>
            <a:ext cx="1557184" cy="175361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7EB4C94-2E5E-076C-6494-011119F1A6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9DC9252-A849-2EBF-8260-7E658F81E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2580" y="5018789"/>
            <a:ext cx="1150895" cy="17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86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17C1A-E659-4184-B590-14EFD377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624" y="1122363"/>
            <a:ext cx="9619375" cy="916749"/>
          </a:xfrm>
        </p:spPr>
        <p:txBody>
          <a:bodyPr/>
          <a:lstStyle/>
          <a:p>
            <a:r>
              <a:rPr lang="nl-NL" dirty="0"/>
              <a:t>Diabetes bij katten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54C623-4AD7-4E0F-9E6A-F3C7495DD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8016" y="3602038"/>
            <a:ext cx="9459984" cy="1655762"/>
          </a:xfrm>
        </p:spPr>
        <p:txBody>
          <a:bodyPr/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Tamara Huijbregts van het diabetes katten forum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74C8FB1-5F4F-CBE2-0FF8-F49B0342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162" y="5638162"/>
            <a:ext cx="1219838" cy="1219838"/>
          </a:xfrm>
          <a:prstGeom prst="rect">
            <a:avLst/>
          </a:prstGeom>
        </p:spPr>
      </p:pic>
      <p:pic>
        <p:nvPicPr>
          <p:cNvPr id="6" name="Tijdelijke aanduiding voor inhoud 3">
            <a:extLst>
              <a:ext uri="{FF2B5EF4-FFF2-40B4-BE49-F238E27FC236}">
                <a16:creationId xmlns:a16="http://schemas.microsoft.com/office/drawing/2014/main" id="{CC0F336E-A839-6486-95F8-9316B24DE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328" y="107533"/>
            <a:ext cx="4063752" cy="4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54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5604473" cy="1639884"/>
          </a:xfrm>
        </p:spPr>
        <p:txBody>
          <a:bodyPr/>
          <a:lstStyle/>
          <a:p>
            <a:r>
              <a:rPr lang="nl-NL" dirty="0"/>
              <a:t>Diabetes bij katten-ondersteuning eigenaar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AAC75DA-FF9B-50EE-78F9-BB4D79512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877ED56-D519-4493-9737-8C1F315288CB}"/>
              </a:ext>
            </a:extLst>
          </p:cNvPr>
          <p:cNvSpPr txBox="1"/>
          <p:nvPr/>
        </p:nvSpPr>
        <p:spPr>
          <a:xfrm>
            <a:off x="527304" y="3064960"/>
            <a:ext cx="447543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Financiële hulp:</a:t>
            </a:r>
          </a:p>
          <a:p>
            <a:r>
              <a:rPr lang="nl-NL" dirty="0"/>
              <a:t>Stoffelfonds</a:t>
            </a:r>
          </a:p>
          <a:p>
            <a:r>
              <a:rPr lang="nl-NL" dirty="0"/>
              <a:t>Sterk voor dieren</a:t>
            </a:r>
          </a:p>
          <a:p>
            <a:r>
              <a:rPr lang="nl-NL" dirty="0" err="1"/>
              <a:t>Quidem</a:t>
            </a:r>
            <a:r>
              <a:rPr lang="nl-NL" dirty="0"/>
              <a:t> </a:t>
            </a:r>
            <a:r>
              <a:rPr lang="nl-NL" dirty="0" err="1"/>
              <a:t>Carus</a:t>
            </a:r>
            <a:endParaRPr lang="nl-NL" dirty="0"/>
          </a:p>
          <a:p>
            <a:r>
              <a:rPr lang="nl-NL" dirty="0" err="1"/>
              <a:t>GoFundMe</a:t>
            </a:r>
            <a:endParaRPr lang="nl-NL" dirty="0"/>
          </a:p>
          <a:p>
            <a:r>
              <a:rPr lang="nl-NL" dirty="0"/>
              <a:t>Bevordering huisdierenwelzijn</a:t>
            </a:r>
          </a:p>
          <a:p>
            <a:r>
              <a:rPr lang="nl-NL" dirty="0"/>
              <a:t>Wie vult mijn bak</a:t>
            </a:r>
          </a:p>
          <a:p>
            <a:r>
              <a:rPr lang="nl-NL" dirty="0"/>
              <a:t>H.O.M.E</a:t>
            </a:r>
          </a:p>
          <a:p>
            <a:r>
              <a:rPr lang="nl-NL" dirty="0"/>
              <a:t>Diverse andere initiatieven, zie ook website LICG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1C37F595-7346-BCFA-12D5-30EA81D6F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20" y="3064960"/>
            <a:ext cx="5303980" cy="226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45DD550-DD6E-78BD-3204-94A3184A9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20" y="5333868"/>
            <a:ext cx="5303980" cy="152413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6E7BC6E-528D-56B6-C405-4F3C772A2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632" y="1912716"/>
            <a:ext cx="2865368" cy="115224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315E5169-9001-0472-9A98-C8D4BBF620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859" y="729490"/>
            <a:ext cx="4493141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66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3B473-6D30-4F12-B917-6FA3F6EA2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5802735" cy="1639884"/>
          </a:xfrm>
        </p:spPr>
        <p:txBody>
          <a:bodyPr/>
          <a:lstStyle/>
          <a:p>
            <a:r>
              <a:rPr lang="nl-NL" dirty="0"/>
              <a:t>Suikerziekte bij katten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6F9972B3-8B05-4FCF-AB8A-AFB3297CA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5593" y="1817560"/>
            <a:ext cx="3032103" cy="3534727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7D3279-9FF6-420B-ADFC-056E8BEE5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6705" y="2249485"/>
            <a:ext cx="3856037" cy="4277149"/>
          </a:xfrm>
        </p:spPr>
        <p:txBody>
          <a:bodyPr>
            <a:normAutofit lnSpcReduction="10000"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Zijn er nog vragen? 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sz="2400" b="1" i="0" u="none" strike="noStrike" dirty="0">
              <a:solidFill>
                <a:srgbClr val="FAA93A"/>
              </a:solidFill>
              <a:effectLst/>
              <a:latin typeface="Twentieth Century"/>
            </a:endParaRPr>
          </a:p>
          <a:p>
            <a:r>
              <a:rPr lang="nl-NL" sz="2400" b="1" i="0" u="none" strike="noStrike" dirty="0">
                <a:solidFill>
                  <a:srgbClr val="FAA93A"/>
                </a:solidFill>
                <a:effectLst/>
                <a:latin typeface="Twentieth Century"/>
              </a:rPr>
              <a:t>Mallen informatie bij Sam</a:t>
            </a:r>
            <a:endParaRPr lang="nl-NL" sz="2400" b="1" dirty="0">
              <a:solidFill>
                <a:schemeClr val="accent2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A212D9-D634-97CF-4A57-0BE4B6826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937" y="3142487"/>
            <a:ext cx="2066925" cy="22098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8F8B5B4-1906-A588-5BBC-9DA1041E0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317" y="3135819"/>
            <a:ext cx="2216468" cy="221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90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B5CF5-EDE5-8421-140B-66C38C41C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548080"/>
          </a:xfrm>
        </p:spPr>
        <p:txBody>
          <a:bodyPr/>
          <a:lstStyle/>
          <a:p>
            <a:r>
              <a:rPr lang="nl-NL" dirty="0"/>
              <a:t>Het team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05E7C1-8ACD-9514-EA6A-141894400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89B51AE6-53C2-D659-4E8B-AEBC9E802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91662" y="0"/>
            <a:ext cx="3400338" cy="33952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3A76859-B7F6-A4FF-0636-FA6DEA894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07" y="1327762"/>
            <a:ext cx="2807516" cy="210563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870B4B-4B99-3579-F85E-6AEC29F1C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195" y="1327762"/>
            <a:ext cx="1439900" cy="210563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3E5B78B-58D6-7B85-995B-26B96F13C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558" y="3375638"/>
            <a:ext cx="2863442" cy="3482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29BD971-1770-0EA9-870E-4421AC3A2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428" y="955036"/>
            <a:ext cx="1646384" cy="247920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403E95B-70D8-A2A7-26CC-1122CEE40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220" y="3435088"/>
            <a:ext cx="1656302" cy="20951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F00A54-5226-F23C-575D-94CA2C108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308" y="3435088"/>
            <a:ext cx="3093914" cy="20951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B3C57A1-93EF-6C74-6242-42C17D60A2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9476" y="3429000"/>
            <a:ext cx="1580999" cy="28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A72219-AF1F-50B4-0256-7BBB1641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64592"/>
            <a:ext cx="9905998" cy="1932496"/>
          </a:xfrm>
        </p:spPr>
        <p:txBody>
          <a:bodyPr/>
          <a:lstStyle/>
          <a:p>
            <a:r>
              <a:rPr lang="nl-NL" sz="3600" dirty="0"/>
              <a:t>Opvang van diabeteskatten in dierenasielen</a:t>
            </a:r>
            <a:br>
              <a:rPr lang="nl-NL" sz="3600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93EED69-F591-647F-4510-4DF3D3F73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89888"/>
            <a:ext cx="9905999" cy="4773168"/>
          </a:xfrm>
        </p:spPr>
        <p:txBody>
          <a:bodyPr>
            <a:noAutofit/>
          </a:bodyPr>
          <a:lstStyle/>
          <a:p>
            <a:r>
              <a:rPr lang="nl-NL" dirty="0"/>
              <a:t>Het is meestal maatwerk, geen één asiel werkt op de zelfde manier</a:t>
            </a:r>
          </a:p>
          <a:p>
            <a:pPr marL="0" indent="0">
              <a:buNone/>
            </a:pPr>
            <a:r>
              <a:rPr lang="nl-NL" dirty="0"/>
              <a:t>Denk aan </a:t>
            </a:r>
            <a:r>
              <a:rPr lang="nl-NL" dirty="0" err="1"/>
              <a:t>oa</a:t>
            </a:r>
            <a:r>
              <a:rPr lang="nl-NL" dirty="0"/>
              <a:t> de tijden dat er iemand aanwezig is</a:t>
            </a:r>
          </a:p>
          <a:p>
            <a:r>
              <a:rPr lang="nl-NL" dirty="0"/>
              <a:t>Er is zo veel mogelijk!!</a:t>
            </a:r>
          </a:p>
          <a:p>
            <a:r>
              <a:rPr lang="nl-NL" dirty="0"/>
              <a:t>Denken in mogelijkheden niet in problemen!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 diabeteskatten.nl en stichtingbeertje.com kunnen helpen als dat nodig is</a:t>
            </a:r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044377-4AA1-1D5A-E736-46F58299B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401" y="2134999"/>
            <a:ext cx="2619375" cy="17430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BE8EADF-F0CF-CF8E-15B0-4BDCB4341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4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1ED85D-7AAD-5D45-DE8F-44F5910A2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Diabeteskatten in asielen/opvang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65A5C8-1BAD-743E-158E-57B50699A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528" y="2249487"/>
            <a:ext cx="11237976" cy="3541714"/>
          </a:xfrm>
        </p:spPr>
        <p:txBody>
          <a:bodyPr>
            <a:normAutofit fontScale="92500" lnSpcReduction="20000"/>
          </a:bodyPr>
          <a:lstStyle/>
          <a:p>
            <a:r>
              <a:rPr lang="nl-NL" dirty="0"/>
              <a:t>Informeren waarom de kat weg moet</a:t>
            </a:r>
          </a:p>
          <a:p>
            <a:r>
              <a:rPr lang="nl-NL" dirty="0"/>
              <a:t>Reden:</a:t>
            </a:r>
          </a:p>
          <a:p>
            <a:pPr marL="0" indent="0">
              <a:buNone/>
            </a:pPr>
            <a:r>
              <a:rPr lang="nl-NL" dirty="0"/>
              <a:t>-Financiële problemen</a:t>
            </a:r>
          </a:p>
          <a:p>
            <a:pPr marL="0" indent="0">
              <a:buNone/>
            </a:pPr>
            <a:r>
              <a:rPr lang="nl-NL" dirty="0"/>
              <a:t>-Onjuiste voorlichting door dierenarts</a:t>
            </a:r>
          </a:p>
          <a:p>
            <a:pPr marL="0" indent="0">
              <a:buNone/>
            </a:pPr>
            <a:r>
              <a:rPr lang="nl-NL" dirty="0"/>
              <a:t>-Paniek!!! De eigenaar is overdonderd door het nieuws en kan het niet denkt hij (m/v/x)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Adviseer de eigenaar om informatie in te winnen op bv diabeteskatten.nl, suikerkattenpunt van stichting Beertje, ……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2E623F-B1CD-7B81-860A-80626026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572" y="2410619"/>
            <a:ext cx="2847975" cy="16097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0ECD6DA-C902-B2E6-D994-EEEF91260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23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5BA8E-75E3-547C-267D-B2A74893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61" y="618518"/>
            <a:ext cx="4235549" cy="147857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29C604D-6903-ECC4-A7DC-73737F6B7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sz="4400" dirty="0"/>
              <a:t>Maar wat is dan diabetes?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CD6841D-9C65-3DCA-D40C-6E1F456C0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7238" y="0"/>
            <a:ext cx="1094762" cy="10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1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05BA8E-75E3-547C-267D-B2A74893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61" y="618518"/>
            <a:ext cx="4235549" cy="1478570"/>
          </a:xfrm>
        </p:spPr>
        <p:txBody>
          <a:bodyPr/>
          <a:lstStyle/>
          <a:p>
            <a:r>
              <a:rPr lang="nl-NL" dirty="0"/>
              <a:t>In de cel….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992C194-EC2C-DB06-DFB5-455E1D8DF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950" y="203433"/>
            <a:ext cx="6220246" cy="645113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D6841D-9C65-3DCA-D40C-6E1F456C0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238" y="0"/>
            <a:ext cx="1094762" cy="10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5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117C1A-E659-4184-B590-14EFD377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916749"/>
          </a:xfrm>
        </p:spPr>
        <p:txBody>
          <a:bodyPr/>
          <a:lstStyle/>
          <a:p>
            <a:r>
              <a:rPr lang="nl-NL" dirty="0"/>
              <a:t>Diabetes bij mensen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B54C623-4AD7-4E0F-9E6A-F3C7495DD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831" y="2885901"/>
            <a:ext cx="8791575" cy="1655762"/>
          </a:xfrm>
        </p:spPr>
        <p:txBody>
          <a:bodyPr>
            <a:normAutofit/>
          </a:bodyPr>
          <a:lstStyle/>
          <a:p>
            <a:r>
              <a:rPr lang="nl-NL" sz="5400" dirty="0">
                <a:solidFill>
                  <a:schemeClr val="bg1"/>
                </a:solidFill>
              </a:rPr>
              <a:t>Wat is diabetes?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Onlinemedia 3" title="Wat is diabetes?">
            <a:hlinkClick r:id="" action="ppaction://media"/>
            <a:extLst>
              <a:ext uri="{FF2B5EF4-FFF2-40B4-BE49-F238E27FC236}">
                <a16:creationId xmlns:a16="http://schemas.microsoft.com/office/drawing/2014/main" id="{E6369047-D380-4F81-9AB6-8C386D6762E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19672" y="2885901"/>
            <a:ext cx="5580888" cy="38659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504B779-8D94-18A8-F6A1-580BD3D7E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381" y="0"/>
            <a:ext cx="994619" cy="994619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A171BAA-CEE2-2AA0-DEC4-4CF3C69221E1}"/>
              </a:ext>
            </a:extLst>
          </p:cNvPr>
          <p:cNvSpPr txBox="1"/>
          <p:nvPr/>
        </p:nvSpPr>
        <p:spPr>
          <a:xfrm>
            <a:off x="832607" y="6382545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https://www.youtube.com/watch?v=90sh3IxlW9w&amp;t=1s</a:t>
            </a:r>
          </a:p>
        </p:txBody>
      </p:sp>
    </p:spTree>
    <p:extLst>
      <p:ext uri="{BB962C8B-B14F-4D97-AF65-F5344CB8AC3E}">
        <p14:creationId xmlns:p14="http://schemas.microsoft.com/office/powerpoint/2010/main" val="58225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300A2D-F4EC-4C37-A793-C6B80E8F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Diabetes bij katten- symptomen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AB5D0A7-3B42-439E-90CF-700FCC307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882" y="2226872"/>
            <a:ext cx="2256502" cy="1737507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1DC848C-2DAD-4481-8580-07BB2F972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447" y="1549298"/>
            <a:ext cx="3809999" cy="254486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3E862B7-0158-4F5B-AC71-888B211BB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82" y="4248665"/>
            <a:ext cx="3810000" cy="13335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2669D3D-FEB9-4845-C16E-58DE7ED06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384" y="2226872"/>
            <a:ext cx="1690658" cy="17375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B80BF92-667E-93A1-CA40-F2467869F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4071" y="4248665"/>
            <a:ext cx="2619375" cy="174307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E1FFAB3-13AD-685F-292D-5251AAE82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6457" y="4248665"/>
            <a:ext cx="3240701" cy="194046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2AB1FC-DB80-0834-94F8-73F9E4CD0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8266" y="0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377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871</TotalTime>
  <Words>539</Words>
  <Application>Microsoft Office PowerPoint</Application>
  <PresentationFormat>Breedbeeld</PresentationFormat>
  <Paragraphs>87</Paragraphs>
  <Slides>21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5" baseType="lpstr">
      <vt:lpstr>Arial</vt:lpstr>
      <vt:lpstr>Tw Cen MT</vt:lpstr>
      <vt:lpstr>Twentieth Century</vt:lpstr>
      <vt:lpstr>Circuit</vt:lpstr>
      <vt:lpstr>Diabetes bij katten</vt:lpstr>
      <vt:lpstr>Diabetes bij katten</vt:lpstr>
      <vt:lpstr>Het team</vt:lpstr>
      <vt:lpstr>Opvang van diabeteskatten in dierenasielen </vt:lpstr>
      <vt:lpstr>Diabeteskatten in asielen/opvang</vt:lpstr>
      <vt:lpstr>PowerPoint-presentatie</vt:lpstr>
      <vt:lpstr>In de cel….</vt:lpstr>
      <vt:lpstr>Diabetes bij mensen</vt:lpstr>
      <vt:lpstr>Diabetes bij katten- symptomen</vt:lpstr>
      <vt:lpstr>Diabetes bij katten- oorzaken</vt:lpstr>
      <vt:lpstr>Diabetes bij katten- complicaties</vt:lpstr>
      <vt:lpstr>Diabetes bij katten- hoe te behandelen</vt:lpstr>
      <vt:lpstr>Diabetes bij katten- hoe te behandelen – Monitoren bloedsuiker (en ketonen)</vt:lpstr>
      <vt:lpstr>Diabetes bij katten- hoe te behandelen –insuline 2x daags - Caninsulin</vt:lpstr>
      <vt:lpstr>Diabetes bij katten- hoe te behandelen –insuline 2x daags - ProZinc</vt:lpstr>
      <vt:lpstr>Diabetes bij katten- hoe te behandelen –insuline 2x daags – LaNtus</vt:lpstr>
      <vt:lpstr>Diabetes bij katten- hoe te behandelen –oraal 1x daags- Senvelgo</vt:lpstr>
      <vt:lpstr>Diabetes bij katten- hoe te behandelen –oraal 1x daags- Bexacat</vt:lpstr>
      <vt:lpstr>Diabetes bij katten- hoe te behandelen</vt:lpstr>
      <vt:lpstr>Diabetes bij katten-ondersteuning eigenaar</vt:lpstr>
      <vt:lpstr>Suikerziekte bij katten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bij katten</dc:title>
  <dc:creator>Tamara Huijbregts</dc:creator>
  <cp:lastModifiedBy>Tamara Huijbregts</cp:lastModifiedBy>
  <cp:revision>22</cp:revision>
  <dcterms:created xsi:type="dcterms:W3CDTF">2022-04-26T08:32:28Z</dcterms:created>
  <dcterms:modified xsi:type="dcterms:W3CDTF">2024-04-22T13:12:51Z</dcterms:modified>
</cp:coreProperties>
</file>