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7" r:id="rId3"/>
    <p:sldId id="259" r:id="rId4"/>
    <p:sldId id="291" r:id="rId5"/>
    <p:sldId id="272" r:id="rId6"/>
    <p:sldId id="274" r:id="rId7"/>
    <p:sldId id="316" r:id="rId8"/>
    <p:sldId id="275" r:id="rId9"/>
    <p:sldId id="258" r:id="rId10"/>
    <p:sldId id="276" r:id="rId11"/>
    <p:sldId id="318" r:id="rId12"/>
    <p:sldId id="319" r:id="rId13"/>
    <p:sldId id="320" r:id="rId14"/>
    <p:sldId id="321" r:id="rId15"/>
    <p:sldId id="322" r:id="rId16"/>
    <p:sldId id="323" r:id="rId17"/>
    <p:sldId id="324" r:id="rId18"/>
    <p:sldId id="317" r:id="rId19"/>
    <p:sldId id="328" r:id="rId20"/>
    <p:sldId id="329" r:id="rId21"/>
    <p:sldId id="330" r:id="rId22"/>
    <p:sldId id="325" r:id="rId23"/>
    <p:sldId id="326" r:id="rId24"/>
    <p:sldId id="327" r:id="rId25"/>
    <p:sldId id="332" r:id="rId26"/>
    <p:sldId id="331" r:id="rId27"/>
    <p:sldId id="270"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7" userDrawn="1">
          <p15:clr>
            <a:srgbClr val="A4A3A4"/>
          </p15:clr>
        </p15:guide>
        <p15:guide id="2" pos="2880" userDrawn="1">
          <p15:clr>
            <a:srgbClr val="A4A3A4"/>
          </p15:clr>
        </p15:guide>
        <p15:guide id="3" orient="horz" pos="1620" userDrawn="1">
          <p15:clr>
            <a:srgbClr val="A4A3A4"/>
          </p15:clr>
        </p15:guide>
        <p15:guide id="4" pos="4241" userDrawn="1">
          <p15:clr>
            <a:srgbClr val="A4A3A4"/>
          </p15:clr>
        </p15:guide>
        <p15:guide id="5" pos="3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6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54" d="100"/>
          <a:sy n="154" d="100"/>
        </p:scale>
        <p:origin x="344" y="184"/>
      </p:cViewPr>
      <p:guideLst>
        <p:guide orient="horz" pos="917"/>
        <p:guide pos="2880"/>
        <p:guide orient="horz" pos="1620"/>
        <p:guide pos="4241"/>
        <p:guide pos="3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5e7ca1b524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5e7ca1b52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e7ca1b524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e7ca1b52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0044ef23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0044ef23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e7ca1b524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e7ca1b524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51711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e7ca1b524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e7ca1b524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t="79" b="79"/>
          <a:stretch/>
        </p:blipFill>
        <p:spPr>
          <a:xfrm flipH="1">
            <a:off x="-123921" y="329975"/>
            <a:ext cx="3910471"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193075" y="4353325"/>
            <a:ext cx="838156" cy="703500"/>
          </a:xfrm>
          <a:prstGeom prst="rect">
            <a:avLst/>
          </a:prstGeom>
          <a:noFill/>
          <a:ln>
            <a:noFill/>
          </a:ln>
        </p:spPr>
      </p:pic>
      <p:sp>
        <p:nvSpPr>
          <p:cNvPr id="12" name="Google Shape;12;p2"/>
          <p:cNvSpPr txBox="1"/>
          <p:nvPr/>
        </p:nvSpPr>
        <p:spPr>
          <a:xfrm>
            <a:off x="1027375" y="4697725"/>
            <a:ext cx="35037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dirty="0"/>
              <a:t>Stichting LOES voor Dieren</a:t>
            </a:r>
            <a:r>
              <a:rPr lang="nl" dirty="0"/>
              <a:t> </a:t>
            </a:r>
            <a:r>
              <a:rPr lang="nl" sz="1000" dirty="0"/>
              <a:t>©</a:t>
            </a:r>
            <a:r>
              <a:rPr lang="nl" dirty="0"/>
              <a:t> </a:t>
            </a:r>
            <a:r>
              <a:rPr lang="nl" sz="900" dirty="0"/>
              <a:t>2014 - 2023</a:t>
            </a:r>
            <a:endParaRPr sz="900" dirty="0"/>
          </a:p>
        </p:txBody>
      </p:sp>
      <p:sp>
        <p:nvSpPr>
          <p:cNvPr id="13" name="Google Shape;13;p2"/>
          <p:cNvSpPr/>
          <p:nvPr/>
        </p:nvSpPr>
        <p:spPr>
          <a:xfrm>
            <a:off x="0" y="0"/>
            <a:ext cx="9144000" cy="689700"/>
          </a:xfrm>
          <a:prstGeom prst="rect">
            <a:avLst/>
          </a:prstGeom>
          <a:solidFill>
            <a:srgbClr val="A26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696900"/>
            <a:ext cx="9144000" cy="69000"/>
          </a:xfrm>
          <a:prstGeom prst="rect">
            <a:avLst/>
          </a:prstGeom>
          <a:solidFill>
            <a:srgbClr val="F0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12000"/>
              <a:buChar char="●"/>
              <a:defRPr sz="12000"/>
            </a:lvl1pPr>
            <a:lvl2pPr lvl="1" algn="ctr">
              <a:spcBef>
                <a:spcPts val="0"/>
              </a:spcBef>
              <a:spcAft>
                <a:spcPts val="0"/>
              </a:spcAft>
              <a:buSzPts val="12000"/>
              <a:buChar char="○"/>
              <a:defRPr sz="12000"/>
            </a:lvl2pPr>
            <a:lvl3pPr lvl="2" algn="ctr">
              <a:spcBef>
                <a:spcPts val="0"/>
              </a:spcBef>
              <a:spcAft>
                <a:spcPts val="0"/>
              </a:spcAft>
              <a:buSzPts val="12000"/>
              <a:buChar char="■"/>
              <a:defRPr sz="12000"/>
            </a:lvl3pPr>
            <a:lvl4pPr lvl="3" algn="ctr">
              <a:spcBef>
                <a:spcPts val="0"/>
              </a:spcBef>
              <a:spcAft>
                <a:spcPts val="0"/>
              </a:spcAft>
              <a:buSzPts val="12000"/>
              <a:buChar char="●"/>
              <a:defRPr sz="12000"/>
            </a:lvl4pPr>
            <a:lvl5pPr lvl="4" algn="ctr">
              <a:spcBef>
                <a:spcPts val="0"/>
              </a:spcBef>
              <a:spcAft>
                <a:spcPts val="0"/>
              </a:spcAft>
              <a:buSzPts val="12000"/>
              <a:buChar char="○"/>
              <a:defRPr sz="12000"/>
            </a:lvl5pPr>
            <a:lvl6pPr lvl="5" algn="ctr">
              <a:spcBef>
                <a:spcPts val="0"/>
              </a:spcBef>
              <a:spcAft>
                <a:spcPts val="0"/>
              </a:spcAft>
              <a:buSzPts val="12000"/>
              <a:buChar char="■"/>
              <a:defRPr sz="12000"/>
            </a:lvl6pPr>
            <a:lvl7pPr lvl="6" algn="ctr">
              <a:spcBef>
                <a:spcPts val="0"/>
              </a:spcBef>
              <a:spcAft>
                <a:spcPts val="0"/>
              </a:spcAft>
              <a:buSzPts val="12000"/>
              <a:buChar char="●"/>
              <a:defRPr sz="12000"/>
            </a:lvl7pPr>
            <a:lvl8pPr lvl="7" algn="ctr">
              <a:spcBef>
                <a:spcPts val="0"/>
              </a:spcBef>
              <a:spcAft>
                <a:spcPts val="0"/>
              </a:spcAft>
              <a:buSzPts val="12000"/>
              <a:buChar char="○"/>
              <a:defRPr sz="12000"/>
            </a:lvl8pPr>
            <a:lvl9pPr lvl="8" algn="ctr">
              <a:spcBef>
                <a:spcPts val="0"/>
              </a:spcBef>
              <a:spcAft>
                <a:spcPts val="0"/>
              </a:spcAft>
              <a:buSzPts val="12000"/>
              <a:buChar char="■"/>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3" name="Google Shape;9;p2">
            <a:extLst>
              <a:ext uri="{FF2B5EF4-FFF2-40B4-BE49-F238E27FC236}">
                <a16:creationId xmlns:a16="http://schemas.microsoft.com/office/drawing/2014/main" id="{AF485972-EF83-DC47-8889-1E2BD168F7B7}"/>
              </a:ext>
            </a:extLst>
          </p:cNvPr>
          <p:cNvPicPr preferRelativeResize="0"/>
          <p:nvPr userDrawn="1"/>
        </p:nvPicPr>
        <p:blipFill rotWithShape="1">
          <a:blip r:embed="rId2">
            <a:alphaModFix/>
          </a:blip>
          <a:srcRect t="79" b="79"/>
          <a:stretch/>
        </p:blipFill>
        <p:spPr>
          <a:xfrm rot="3600000" flipH="1">
            <a:off x="5898507" y="407183"/>
            <a:ext cx="3910471" cy="5144400"/>
          </a:xfrm>
          <a:prstGeom prst="rect">
            <a:avLst/>
          </a:prstGeom>
          <a:noFill/>
          <a:ln>
            <a:noFill/>
          </a:ln>
        </p:spPr>
      </p:pic>
      <p:sp>
        <p:nvSpPr>
          <p:cNvPr id="5" name="Google Shape;13;p2">
            <a:extLst>
              <a:ext uri="{FF2B5EF4-FFF2-40B4-BE49-F238E27FC236}">
                <a16:creationId xmlns:a16="http://schemas.microsoft.com/office/drawing/2014/main" id="{23588BA1-2973-0145-9DF8-67CBA99AC14F}"/>
              </a:ext>
            </a:extLst>
          </p:cNvPr>
          <p:cNvSpPr/>
          <p:nvPr userDrawn="1"/>
        </p:nvSpPr>
        <p:spPr>
          <a:xfrm>
            <a:off x="0" y="0"/>
            <a:ext cx="9144000" cy="689700"/>
          </a:xfrm>
          <a:prstGeom prst="rect">
            <a:avLst/>
          </a:prstGeom>
          <a:solidFill>
            <a:srgbClr val="A26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1;p2">
            <a:extLst>
              <a:ext uri="{FF2B5EF4-FFF2-40B4-BE49-F238E27FC236}">
                <a16:creationId xmlns:a16="http://schemas.microsoft.com/office/drawing/2014/main" id="{B81995F6-7C23-DA47-B7CC-5FA21A299333}"/>
              </a:ext>
            </a:extLst>
          </p:cNvPr>
          <p:cNvPicPr preferRelativeResize="0"/>
          <p:nvPr userDrawn="1"/>
        </p:nvPicPr>
        <p:blipFill>
          <a:blip r:embed="rId3">
            <a:alphaModFix/>
          </a:blip>
          <a:stretch>
            <a:fillRect/>
          </a:stretch>
        </p:blipFill>
        <p:spPr>
          <a:xfrm>
            <a:off x="193075" y="4353325"/>
            <a:ext cx="838156" cy="703500"/>
          </a:xfrm>
          <a:prstGeom prst="rect">
            <a:avLst/>
          </a:prstGeom>
          <a:noFill/>
          <a:ln>
            <a:noFill/>
          </a:ln>
        </p:spPr>
      </p:pic>
      <p:sp>
        <p:nvSpPr>
          <p:cNvPr id="8" name="Google Shape;12;p2">
            <a:extLst>
              <a:ext uri="{FF2B5EF4-FFF2-40B4-BE49-F238E27FC236}">
                <a16:creationId xmlns:a16="http://schemas.microsoft.com/office/drawing/2014/main" id="{462E4469-B24A-0640-A400-FA4C035EB2CF}"/>
              </a:ext>
            </a:extLst>
          </p:cNvPr>
          <p:cNvSpPr txBox="1"/>
          <p:nvPr userDrawn="1"/>
        </p:nvSpPr>
        <p:spPr>
          <a:xfrm>
            <a:off x="1027375" y="4697725"/>
            <a:ext cx="3503700" cy="3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200" dirty="0"/>
              <a:t>Stichting LOES voor Dieren</a:t>
            </a:r>
            <a:r>
              <a:rPr lang="nl" dirty="0"/>
              <a:t> </a:t>
            </a:r>
            <a:r>
              <a:rPr lang="nl" sz="1000" dirty="0"/>
              <a:t>©</a:t>
            </a:r>
            <a:r>
              <a:rPr lang="nl" dirty="0"/>
              <a:t> </a:t>
            </a:r>
            <a:r>
              <a:rPr lang="nl" sz="900" dirty="0"/>
              <a:t>2014 - 2023</a:t>
            </a:r>
            <a:endParaRPr sz="9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9" name="Google Shape;19;p4"/>
          <p:cNvSpPr txBox="1">
            <a:spLocks noGrp="1"/>
          </p:cNvSpPr>
          <p:nvPr>
            <p:ph type="body" idx="1"/>
          </p:nvPr>
        </p:nvSpPr>
        <p:spPr>
          <a:xfrm>
            <a:off x="311700" y="124682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SzPts val="2400"/>
              <a:buChar char="●"/>
              <a:defRPr sz="2400"/>
            </a:lvl1pPr>
            <a:lvl2pPr lvl="1">
              <a:spcBef>
                <a:spcPts val="0"/>
              </a:spcBef>
              <a:spcAft>
                <a:spcPts val="0"/>
              </a:spcAft>
              <a:buSzPts val="2400"/>
              <a:buChar char="○"/>
              <a:defRPr sz="2400"/>
            </a:lvl2pPr>
            <a:lvl3pPr lvl="2">
              <a:spcBef>
                <a:spcPts val="0"/>
              </a:spcBef>
              <a:spcAft>
                <a:spcPts val="0"/>
              </a:spcAft>
              <a:buSzPts val="2400"/>
              <a:buChar char="■"/>
              <a:defRPr sz="2400"/>
            </a:lvl3pPr>
            <a:lvl4pPr lvl="3">
              <a:spcBef>
                <a:spcPts val="0"/>
              </a:spcBef>
              <a:spcAft>
                <a:spcPts val="0"/>
              </a:spcAft>
              <a:buSzPts val="2400"/>
              <a:buChar char="●"/>
              <a:defRPr sz="2400"/>
            </a:lvl4pPr>
            <a:lvl5pPr lvl="4">
              <a:spcBef>
                <a:spcPts val="0"/>
              </a:spcBef>
              <a:spcAft>
                <a:spcPts val="0"/>
              </a:spcAft>
              <a:buSzPts val="2400"/>
              <a:buChar char="○"/>
              <a:defRPr sz="2400"/>
            </a:lvl5pPr>
            <a:lvl6pPr lvl="5">
              <a:spcBef>
                <a:spcPts val="0"/>
              </a:spcBef>
              <a:spcAft>
                <a:spcPts val="0"/>
              </a:spcAft>
              <a:buSzPts val="2400"/>
              <a:buChar char="■"/>
              <a:defRPr sz="2400"/>
            </a:lvl6pPr>
            <a:lvl7pPr lvl="6">
              <a:spcBef>
                <a:spcPts val="0"/>
              </a:spcBef>
              <a:spcAft>
                <a:spcPts val="0"/>
              </a:spcAft>
              <a:buSzPts val="2400"/>
              <a:buChar char="●"/>
              <a:defRPr sz="2400"/>
            </a:lvl7pPr>
            <a:lvl8pPr lvl="7">
              <a:spcBef>
                <a:spcPts val="0"/>
              </a:spcBef>
              <a:spcAft>
                <a:spcPts val="0"/>
              </a:spcAft>
              <a:buSzPts val="2400"/>
              <a:buChar char="○"/>
              <a:defRPr sz="2400"/>
            </a:lvl8pPr>
            <a:lvl9pPr lvl="8">
              <a:spcBef>
                <a:spcPts val="0"/>
              </a:spcBef>
              <a:spcAft>
                <a:spcPts val="0"/>
              </a:spcAft>
              <a:buSzPts val="2400"/>
              <a:buChar char="■"/>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4800"/>
              <a:buChar char="●"/>
              <a:defRPr sz="4800"/>
            </a:lvl1pPr>
            <a:lvl2pPr lvl="1">
              <a:spcBef>
                <a:spcPts val="0"/>
              </a:spcBef>
              <a:spcAft>
                <a:spcPts val="0"/>
              </a:spcAft>
              <a:buSzPts val="4800"/>
              <a:buChar char="○"/>
              <a:defRPr sz="4800"/>
            </a:lvl2pPr>
            <a:lvl3pPr lvl="2">
              <a:spcBef>
                <a:spcPts val="0"/>
              </a:spcBef>
              <a:spcAft>
                <a:spcPts val="0"/>
              </a:spcAft>
              <a:buSzPts val="4800"/>
              <a:buChar char="■"/>
              <a:defRPr sz="4800"/>
            </a:lvl3pPr>
            <a:lvl4pPr lvl="3">
              <a:spcBef>
                <a:spcPts val="0"/>
              </a:spcBef>
              <a:spcAft>
                <a:spcPts val="0"/>
              </a:spcAft>
              <a:buSzPts val="4800"/>
              <a:buChar char="●"/>
              <a:defRPr sz="4800"/>
            </a:lvl4pPr>
            <a:lvl5pPr lvl="4">
              <a:spcBef>
                <a:spcPts val="0"/>
              </a:spcBef>
              <a:spcAft>
                <a:spcPts val="0"/>
              </a:spcAft>
              <a:buSzPts val="4800"/>
              <a:buChar char="○"/>
              <a:defRPr sz="4800"/>
            </a:lvl5pPr>
            <a:lvl6pPr lvl="5">
              <a:spcBef>
                <a:spcPts val="0"/>
              </a:spcBef>
              <a:spcAft>
                <a:spcPts val="0"/>
              </a:spcAft>
              <a:buSzPts val="4800"/>
              <a:buChar char="■"/>
              <a:defRPr sz="4800"/>
            </a:lvl6pPr>
            <a:lvl7pPr lvl="6">
              <a:spcBef>
                <a:spcPts val="0"/>
              </a:spcBef>
              <a:spcAft>
                <a:spcPts val="0"/>
              </a:spcAft>
              <a:buSzPts val="4800"/>
              <a:buChar char="●"/>
              <a:defRPr sz="4800"/>
            </a:lvl7pPr>
            <a:lvl8pPr lvl="7">
              <a:spcBef>
                <a:spcPts val="0"/>
              </a:spcBef>
              <a:spcAft>
                <a:spcPts val="0"/>
              </a:spcAft>
              <a:buSzPts val="4800"/>
              <a:buChar char="○"/>
              <a:defRPr sz="4800"/>
            </a:lvl8pPr>
            <a:lvl9pPr lvl="8">
              <a:spcBef>
                <a:spcPts val="0"/>
              </a:spcBef>
              <a:spcAft>
                <a:spcPts val="0"/>
              </a:spcAft>
              <a:buSzPts val="4800"/>
              <a:buChar char="■"/>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4200"/>
              <a:buChar char="●"/>
              <a:defRPr sz="4200"/>
            </a:lvl1pPr>
            <a:lvl2pPr lvl="1" algn="ctr">
              <a:spcBef>
                <a:spcPts val="0"/>
              </a:spcBef>
              <a:spcAft>
                <a:spcPts val="0"/>
              </a:spcAft>
              <a:buSzPts val="4200"/>
              <a:buChar char="○"/>
              <a:defRPr sz="4200"/>
            </a:lvl2pPr>
            <a:lvl3pPr lvl="2" algn="ctr">
              <a:spcBef>
                <a:spcPts val="0"/>
              </a:spcBef>
              <a:spcAft>
                <a:spcPts val="0"/>
              </a:spcAft>
              <a:buSzPts val="4200"/>
              <a:buChar char="■"/>
              <a:defRPr sz="4200"/>
            </a:lvl3pPr>
            <a:lvl4pPr lvl="3" algn="ctr">
              <a:spcBef>
                <a:spcPts val="0"/>
              </a:spcBef>
              <a:spcAft>
                <a:spcPts val="0"/>
              </a:spcAft>
              <a:buSzPts val="4200"/>
              <a:buChar char="●"/>
              <a:defRPr sz="4200"/>
            </a:lvl4pPr>
            <a:lvl5pPr lvl="4" algn="ctr">
              <a:spcBef>
                <a:spcPts val="0"/>
              </a:spcBef>
              <a:spcAft>
                <a:spcPts val="0"/>
              </a:spcAft>
              <a:buSzPts val="4200"/>
              <a:buChar char="○"/>
              <a:defRPr sz="4200"/>
            </a:lvl5pPr>
            <a:lvl6pPr lvl="5" algn="ctr">
              <a:spcBef>
                <a:spcPts val="0"/>
              </a:spcBef>
              <a:spcAft>
                <a:spcPts val="0"/>
              </a:spcAft>
              <a:buSzPts val="4200"/>
              <a:buChar char="■"/>
              <a:defRPr sz="4200"/>
            </a:lvl6pPr>
            <a:lvl7pPr lvl="6" algn="ctr">
              <a:spcBef>
                <a:spcPts val="0"/>
              </a:spcBef>
              <a:spcAft>
                <a:spcPts val="0"/>
              </a:spcAft>
              <a:buSzPts val="4200"/>
              <a:buChar char="●"/>
              <a:defRPr sz="4200"/>
            </a:lvl7pPr>
            <a:lvl8pPr lvl="7" algn="ctr">
              <a:spcBef>
                <a:spcPts val="0"/>
              </a:spcBef>
              <a:spcAft>
                <a:spcPts val="0"/>
              </a:spcAft>
              <a:buSzPts val="4200"/>
              <a:buChar char="○"/>
              <a:defRPr sz="4200"/>
            </a:lvl8pPr>
            <a:lvl9pPr lvl="8" algn="ctr">
              <a:spcBef>
                <a:spcPts val="0"/>
              </a:spcBef>
              <a:spcAft>
                <a:spcPts val="0"/>
              </a:spcAft>
              <a:buSzPts val="4200"/>
              <a:buChar char="■"/>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689700"/>
          </a:xfrm>
          <a:prstGeom prst="rect">
            <a:avLst/>
          </a:prstGeom>
          <a:solidFill>
            <a:srgbClr val="A26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0" y="696900"/>
            <a:ext cx="9144000" cy="69000"/>
          </a:xfrm>
          <a:prstGeom prst="rect">
            <a:avLst/>
          </a:prstGeom>
          <a:solidFill>
            <a:srgbClr val="F0F0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www.loesvoordieren.nl" TargetMode="External"/><Relationship Id="rId5" Type="http://schemas.openxmlformats.org/officeDocument/2006/relationships/hyperlink" Target="mailto:info@loesvoordieren.nl"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
        <p:cNvGrpSpPr/>
        <p:nvPr/>
      </p:nvGrpSpPr>
      <p:grpSpPr>
        <a:xfrm>
          <a:off x="0" y="0"/>
          <a:ext cx="0" cy="0"/>
          <a:chOff x="0" y="0"/>
          <a:chExt cx="0" cy="0"/>
        </a:xfrm>
      </p:grpSpPr>
      <p:grpSp>
        <p:nvGrpSpPr>
          <p:cNvPr id="4" name="Groep 3">
            <a:extLst>
              <a:ext uri="{FF2B5EF4-FFF2-40B4-BE49-F238E27FC236}">
                <a16:creationId xmlns:a16="http://schemas.microsoft.com/office/drawing/2014/main" id="{885BEF7C-9953-2342-9E57-2BD2364DAFB3}"/>
              </a:ext>
            </a:extLst>
          </p:cNvPr>
          <p:cNvGrpSpPr/>
          <p:nvPr/>
        </p:nvGrpSpPr>
        <p:grpSpPr>
          <a:xfrm>
            <a:off x="2703597" y="3485851"/>
            <a:ext cx="3736806" cy="1031906"/>
            <a:chOff x="3206374" y="2894494"/>
            <a:chExt cx="3736806" cy="1031906"/>
          </a:xfrm>
        </p:grpSpPr>
        <p:sp>
          <p:nvSpPr>
            <p:cNvPr id="56" name="Google Shape;56;p13"/>
            <p:cNvSpPr txBox="1"/>
            <p:nvPr/>
          </p:nvSpPr>
          <p:spPr>
            <a:xfrm>
              <a:off x="4511980" y="3290700"/>
              <a:ext cx="2431200" cy="6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dirty="0"/>
                <a:t>Joke Voorn</a:t>
              </a:r>
              <a:endParaRPr sz="1800" dirty="0"/>
            </a:p>
            <a:p>
              <a:pPr marL="0" lvl="0" indent="0" algn="l" rtl="0">
                <a:spcBef>
                  <a:spcPts val="0"/>
                </a:spcBef>
                <a:spcAft>
                  <a:spcPts val="0"/>
                </a:spcAft>
                <a:buNone/>
              </a:pPr>
              <a:r>
                <a:rPr lang="nl" dirty="0"/>
                <a:t>Stichting LOES voor Dieren</a:t>
              </a:r>
              <a:endParaRPr dirty="0"/>
            </a:p>
          </p:txBody>
        </p:sp>
        <p:pic>
          <p:nvPicPr>
            <p:cNvPr id="57" name="Google Shape;57;p13"/>
            <p:cNvPicPr preferRelativeResize="0"/>
            <p:nvPr/>
          </p:nvPicPr>
          <p:blipFill>
            <a:blip r:embed="rId3">
              <a:alphaModFix/>
            </a:blip>
            <a:stretch>
              <a:fillRect/>
            </a:stretch>
          </p:blipFill>
          <p:spPr>
            <a:xfrm>
              <a:off x="3206374" y="2894494"/>
              <a:ext cx="1229400" cy="1031900"/>
            </a:xfrm>
            <a:prstGeom prst="rect">
              <a:avLst/>
            </a:prstGeom>
            <a:noFill/>
            <a:ln>
              <a:noFill/>
            </a:ln>
          </p:spPr>
        </p:pic>
      </p:grpSp>
      <p:sp>
        <p:nvSpPr>
          <p:cNvPr id="58" name="Google Shape;58;p13"/>
          <p:cNvSpPr txBox="1"/>
          <p:nvPr/>
        </p:nvSpPr>
        <p:spPr>
          <a:xfrm>
            <a:off x="1609600" y="4620025"/>
            <a:ext cx="5591400" cy="2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 sz="1100" dirty="0">
                <a:solidFill>
                  <a:srgbClr val="A26E42"/>
                </a:solidFill>
              </a:rPr>
              <a:t>Stichting Dierenlot | 18 november 2023</a:t>
            </a:r>
            <a:endParaRPr sz="1100" dirty="0">
              <a:solidFill>
                <a:srgbClr val="A26E42"/>
              </a:solidFill>
            </a:endParaRPr>
          </a:p>
        </p:txBody>
      </p:sp>
      <p:grpSp>
        <p:nvGrpSpPr>
          <p:cNvPr id="2" name="Groep 1">
            <a:extLst>
              <a:ext uri="{FF2B5EF4-FFF2-40B4-BE49-F238E27FC236}">
                <a16:creationId xmlns:a16="http://schemas.microsoft.com/office/drawing/2014/main" id="{09B50AD1-CF31-234F-BCEB-7F6C6BD918BC}"/>
              </a:ext>
            </a:extLst>
          </p:cNvPr>
          <p:cNvGrpSpPr/>
          <p:nvPr/>
        </p:nvGrpSpPr>
        <p:grpSpPr>
          <a:xfrm>
            <a:off x="2650517" y="1245017"/>
            <a:ext cx="3842966" cy="1452331"/>
            <a:chOff x="926709" y="1286580"/>
            <a:chExt cx="3842966" cy="1452331"/>
          </a:xfrm>
        </p:grpSpPr>
        <p:sp>
          <p:nvSpPr>
            <p:cNvPr id="55" name="Google Shape;55;p13"/>
            <p:cNvSpPr txBox="1"/>
            <p:nvPr/>
          </p:nvSpPr>
          <p:spPr>
            <a:xfrm>
              <a:off x="926709" y="1286580"/>
              <a:ext cx="3842966" cy="77419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l-NL" sz="5400" dirty="0"/>
                <a:t>Socialisatie</a:t>
              </a:r>
              <a:endParaRPr sz="3600" dirty="0"/>
            </a:p>
          </p:txBody>
        </p:sp>
        <p:sp>
          <p:nvSpPr>
            <p:cNvPr id="3" name="Tekstvak 2">
              <a:extLst>
                <a:ext uri="{FF2B5EF4-FFF2-40B4-BE49-F238E27FC236}">
                  <a16:creationId xmlns:a16="http://schemas.microsoft.com/office/drawing/2014/main" id="{132F3B18-A89C-B84E-B546-DC5A75BD67E9}"/>
                </a:ext>
              </a:extLst>
            </p:cNvPr>
            <p:cNvSpPr txBox="1"/>
            <p:nvPr/>
          </p:nvSpPr>
          <p:spPr>
            <a:xfrm>
              <a:off x="1050264" y="2092580"/>
              <a:ext cx="3595856" cy="646331"/>
            </a:xfrm>
            <a:prstGeom prst="rect">
              <a:avLst/>
            </a:prstGeom>
            <a:noFill/>
          </p:spPr>
          <p:txBody>
            <a:bodyPr wrap="none" rtlCol="0">
              <a:spAutoFit/>
            </a:bodyPr>
            <a:lstStyle/>
            <a:p>
              <a:pPr algn="ctr"/>
              <a:r>
                <a:rPr lang="nl-NL" sz="3600" dirty="0"/>
                <a:t>van jonge dieren</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88AEE4-7EA6-8C4A-8E4E-405D92FA8976}"/>
              </a:ext>
            </a:extLst>
          </p:cNvPr>
          <p:cNvSpPr txBox="1"/>
          <p:nvPr/>
        </p:nvSpPr>
        <p:spPr>
          <a:xfrm>
            <a:off x="423227" y="1384249"/>
            <a:ext cx="4132147" cy="3970318"/>
          </a:xfrm>
          <a:prstGeom prst="rect">
            <a:avLst/>
          </a:prstGeom>
          <a:noFill/>
        </p:spPr>
        <p:txBody>
          <a:bodyPr wrap="square" rtlCol="0">
            <a:spAutoFit/>
          </a:bodyPr>
          <a:lstStyle/>
          <a:p>
            <a:r>
              <a:rPr lang="nl-NL" dirty="0"/>
              <a:t>Onderscheid tussen de twee groepen</a:t>
            </a:r>
          </a:p>
          <a:p>
            <a:pPr marL="285750" indent="-285750">
              <a:buFont typeface="Arial" panose="020B0604020202020204" pitchFamily="34" charset="0"/>
              <a:buChar char="•"/>
            </a:pPr>
            <a:r>
              <a:rPr lang="nl-NL" dirty="0"/>
              <a:t>buiten geboren jonge katjes</a:t>
            </a:r>
          </a:p>
          <a:p>
            <a:pPr marL="285750" indent="-285750">
              <a:buFont typeface="Arial" panose="020B0604020202020204" pitchFamily="34" charset="0"/>
              <a:buChar char="•"/>
            </a:pPr>
            <a:r>
              <a:rPr lang="nl-NL" dirty="0"/>
              <a:t>volwassen schuwe (geworden) katten</a:t>
            </a:r>
          </a:p>
          <a:p>
            <a:endParaRPr lang="nl-NL" dirty="0"/>
          </a:p>
          <a:p>
            <a:r>
              <a:rPr lang="nl-NL" dirty="0"/>
              <a:t>De regel: </a:t>
            </a:r>
            <a:r>
              <a:rPr lang="nl-NL" u="sng" dirty="0"/>
              <a:t>hoe jonger hoe makkelijker</a:t>
            </a:r>
            <a:r>
              <a:rPr lang="nl-NL" dirty="0"/>
              <a:t>:</a:t>
            </a:r>
          </a:p>
          <a:p>
            <a:pPr marL="285750" indent="-285750">
              <a:buFont typeface="Arial" panose="020B0604020202020204" pitchFamily="34" charset="0"/>
              <a:buChar char="•"/>
            </a:pPr>
            <a:r>
              <a:rPr lang="nl-NL" dirty="0"/>
              <a:t>4 à 5 weken oud: binnen enkele dagen </a:t>
            </a:r>
          </a:p>
          <a:p>
            <a:pPr marL="285750" indent="-285750">
              <a:buFont typeface="Arial" panose="020B0604020202020204" pitchFamily="34" charset="0"/>
              <a:buChar char="•"/>
            </a:pPr>
            <a:r>
              <a:rPr lang="nl-NL" dirty="0"/>
              <a:t>tot ± 8 weken oud: varieert tot enkele weken</a:t>
            </a:r>
          </a:p>
          <a:p>
            <a:pPr marL="285750" indent="-285750">
              <a:buFont typeface="Arial" panose="020B0604020202020204" pitchFamily="34" charset="0"/>
              <a:buChar char="•"/>
            </a:pPr>
            <a:r>
              <a:rPr lang="nl-NL" dirty="0"/>
              <a:t>tot 12 weken oud: weken tot maanden </a:t>
            </a:r>
          </a:p>
          <a:p>
            <a:pPr marL="285750" indent="-285750">
              <a:buFont typeface="Arial" panose="020B0604020202020204" pitchFamily="34" charset="0"/>
              <a:buChar char="•"/>
            </a:pPr>
            <a:endParaRPr lang="nl-NL" dirty="0"/>
          </a:p>
          <a:p>
            <a:r>
              <a:rPr lang="nl-NL" dirty="0">
                <a:solidFill>
                  <a:srgbClr val="A26E42"/>
                </a:solidFill>
              </a:rPr>
              <a:t>Afhankelijk van het persoonlijk karakter van het katje en van de hoeveelheid en frequentie van de aandacht die het dier krijgt. </a:t>
            </a:r>
          </a:p>
          <a:p>
            <a:pPr marL="285750" indent="-285750">
              <a:buFont typeface="Arial" panose="020B0604020202020204" pitchFamily="34" charset="0"/>
              <a:buChar char="•"/>
            </a:pPr>
            <a:endParaRPr lang="nl-NL" dirty="0"/>
          </a:p>
          <a:p>
            <a:br>
              <a:rPr lang="nl-NL" dirty="0"/>
            </a:br>
            <a:br>
              <a:rPr lang="nl-NL" dirty="0"/>
            </a:br>
            <a:endParaRPr lang="nl-NL" dirty="0"/>
          </a:p>
          <a:p>
            <a:endParaRPr lang="nl-NL" dirty="0"/>
          </a:p>
          <a:p>
            <a:r>
              <a:rPr lang="nl-NL" dirty="0"/>
              <a:t> </a:t>
            </a:r>
          </a:p>
        </p:txBody>
      </p:sp>
      <p:sp>
        <p:nvSpPr>
          <p:cNvPr id="7" name="Google Shape;78;p16">
            <a:extLst>
              <a:ext uri="{FF2B5EF4-FFF2-40B4-BE49-F238E27FC236}">
                <a16:creationId xmlns:a16="http://schemas.microsoft.com/office/drawing/2014/main" id="{B4773A88-988D-1C4E-9DCF-7964EC1664F9}"/>
              </a:ext>
            </a:extLst>
          </p:cNvPr>
          <p:cNvSpPr txBox="1"/>
          <p:nvPr/>
        </p:nvSpPr>
        <p:spPr>
          <a:xfrm>
            <a:off x="5364960" y="112400"/>
            <a:ext cx="3574913"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Hoe lang duurt </a:t>
            </a:r>
            <a:r>
              <a:rPr lang="nl" sz="2000" dirty="0">
                <a:solidFill>
                  <a:schemeClr val="bg1"/>
                </a:solidFill>
              </a:rPr>
              <a:t>socialisatie?</a:t>
            </a:r>
            <a:endParaRPr sz="2000" dirty="0">
              <a:solidFill>
                <a:schemeClr val="bg1"/>
              </a:solidFill>
            </a:endParaRPr>
          </a:p>
        </p:txBody>
      </p:sp>
      <p:pic>
        <p:nvPicPr>
          <p:cNvPr id="11" name="Afbeelding 10">
            <a:extLst>
              <a:ext uri="{FF2B5EF4-FFF2-40B4-BE49-F238E27FC236}">
                <a16:creationId xmlns:a16="http://schemas.microsoft.com/office/drawing/2014/main" id="{D90854F7-4F21-1742-83E9-15CD6529699C}"/>
              </a:ext>
            </a:extLst>
          </p:cNvPr>
          <p:cNvPicPr>
            <a:picLocks noChangeAspect="1"/>
          </p:cNvPicPr>
          <p:nvPr/>
        </p:nvPicPr>
        <p:blipFill>
          <a:blip r:embed="rId3"/>
          <a:stretch>
            <a:fillRect/>
          </a:stretch>
        </p:blipFill>
        <p:spPr>
          <a:xfrm>
            <a:off x="5111333" y="1646371"/>
            <a:ext cx="3260918" cy="2347182"/>
          </a:xfrm>
          <a:prstGeom prst="rect">
            <a:avLst/>
          </a:prstGeom>
        </p:spPr>
      </p:pic>
      <p:sp>
        <p:nvSpPr>
          <p:cNvPr id="13" name="Tekstvak 12">
            <a:extLst>
              <a:ext uri="{FF2B5EF4-FFF2-40B4-BE49-F238E27FC236}">
                <a16:creationId xmlns:a16="http://schemas.microsoft.com/office/drawing/2014/main" id="{085B37BA-9F4A-A94E-B8BA-DE00B49FF6A5}"/>
              </a:ext>
            </a:extLst>
          </p:cNvPr>
          <p:cNvSpPr txBox="1"/>
          <p:nvPr/>
        </p:nvSpPr>
        <p:spPr>
          <a:xfrm>
            <a:off x="5111333" y="4239956"/>
            <a:ext cx="3694466" cy="307777"/>
          </a:xfrm>
          <a:prstGeom prst="rect">
            <a:avLst/>
          </a:prstGeom>
          <a:noFill/>
          <a:ln w="19050">
            <a:solidFill>
              <a:srgbClr val="A26E42"/>
            </a:solidFill>
          </a:ln>
        </p:spPr>
        <p:txBody>
          <a:bodyPr wrap="square" rtlCol="0">
            <a:spAutoFit/>
          </a:bodyPr>
          <a:lstStyle/>
          <a:p>
            <a:r>
              <a:rPr lang="nl-NL" dirty="0">
                <a:solidFill>
                  <a:srgbClr val="A26E42"/>
                </a:solidFill>
              </a:rPr>
              <a:t>Liefde gaat door de maag! </a:t>
            </a:r>
          </a:p>
        </p:txBody>
      </p:sp>
    </p:spTree>
    <p:extLst>
      <p:ext uri="{BB962C8B-B14F-4D97-AF65-F5344CB8AC3E}">
        <p14:creationId xmlns:p14="http://schemas.microsoft.com/office/powerpoint/2010/main" val="269174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56D0DD9-3ACD-DB4F-BC35-5B052373E974}"/>
              </a:ext>
            </a:extLst>
          </p:cNvPr>
          <p:cNvPicPr>
            <a:picLocks noChangeAspect="1"/>
          </p:cNvPicPr>
          <p:nvPr/>
        </p:nvPicPr>
        <p:blipFill>
          <a:blip r:embed="rId2"/>
          <a:stretch>
            <a:fillRect/>
          </a:stretch>
        </p:blipFill>
        <p:spPr>
          <a:xfrm>
            <a:off x="1961016" y="1455738"/>
            <a:ext cx="5221967" cy="2825317"/>
          </a:xfrm>
          <a:prstGeom prst="rect">
            <a:avLst/>
          </a:prstGeom>
        </p:spPr>
      </p:pic>
      <p:sp>
        <p:nvSpPr>
          <p:cNvPr id="5" name="Google Shape;78;p16">
            <a:extLst>
              <a:ext uri="{FF2B5EF4-FFF2-40B4-BE49-F238E27FC236}">
                <a16:creationId xmlns:a16="http://schemas.microsoft.com/office/drawing/2014/main" id="{86F2F49A-AAB4-BC4D-AD59-B82C3291C5A5}"/>
              </a:ext>
            </a:extLst>
          </p:cNvPr>
          <p:cNvSpPr txBox="1"/>
          <p:nvPr/>
        </p:nvSpPr>
        <p:spPr>
          <a:xfrm>
            <a:off x="3990110" y="112400"/>
            <a:ext cx="494976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Ingrediënten voor </a:t>
            </a:r>
            <a:r>
              <a:rPr lang="nl" sz="2000" dirty="0">
                <a:solidFill>
                  <a:schemeClr val="bg1"/>
                </a:solidFill>
              </a:rPr>
              <a:t>socialisatie</a:t>
            </a:r>
            <a:endParaRPr sz="2000" dirty="0">
              <a:solidFill>
                <a:schemeClr val="bg1"/>
              </a:solidFill>
            </a:endParaRPr>
          </a:p>
        </p:txBody>
      </p:sp>
    </p:spTree>
    <p:extLst>
      <p:ext uri="{BB962C8B-B14F-4D97-AF65-F5344CB8AC3E}">
        <p14:creationId xmlns:p14="http://schemas.microsoft.com/office/powerpoint/2010/main" val="1887357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6">
            <a:extLst>
              <a:ext uri="{FF2B5EF4-FFF2-40B4-BE49-F238E27FC236}">
                <a16:creationId xmlns:a16="http://schemas.microsoft.com/office/drawing/2014/main" id="{876FE8EC-7E28-2D46-983A-7BE82D1E3912}"/>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jonge katten</a:t>
            </a:r>
            <a:endParaRPr sz="2000" dirty="0">
              <a:solidFill>
                <a:schemeClr val="bg1"/>
              </a:solidFill>
            </a:endParaRPr>
          </a:p>
        </p:txBody>
      </p:sp>
      <p:sp>
        <p:nvSpPr>
          <p:cNvPr id="3" name="Tekstvak 2">
            <a:extLst>
              <a:ext uri="{FF2B5EF4-FFF2-40B4-BE49-F238E27FC236}">
                <a16:creationId xmlns:a16="http://schemas.microsoft.com/office/drawing/2014/main" id="{B7203201-4303-584D-8CD8-A5B7508CF9E4}"/>
              </a:ext>
            </a:extLst>
          </p:cNvPr>
          <p:cNvSpPr txBox="1"/>
          <p:nvPr/>
        </p:nvSpPr>
        <p:spPr>
          <a:xfrm>
            <a:off x="2661254" y="1448365"/>
            <a:ext cx="4068762" cy="2031325"/>
          </a:xfrm>
          <a:prstGeom prst="rect">
            <a:avLst/>
          </a:prstGeom>
          <a:noFill/>
        </p:spPr>
        <p:txBody>
          <a:bodyPr wrap="square" rtlCol="0">
            <a:spAutoFit/>
          </a:bodyPr>
          <a:lstStyle/>
          <a:p>
            <a:r>
              <a:rPr lang="nl-NL" dirty="0"/>
              <a:t>Moederloze </a:t>
            </a:r>
            <a:r>
              <a:rPr lang="nl-NL" dirty="0" err="1"/>
              <a:t>kittens</a:t>
            </a:r>
            <a:r>
              <a:rPr lang="nl-NL" dirty="0"/>
              <a:t> zullen de mens, die ze verzorgd, heel snel als moeder accepteren en deze als "mede-kat" beschouwen. Ze worden dus ingeprent op mensen als soortgenoot.</a:t>
            </a:r>
          </a:p>
          <a:p>
            <a:endParaRPr lang="nl-NL" dirty="0"/>
          </a:p>
          <a:p>
            <a:r>
              <a:rPr lang="nl-NL" dirty="0"/>
              <a:t>Hoe ouder de diertjes zijn als ze in huis komen hoe moeilijker dat inprenten zal gaan. Bovendien hebben ze vaak al van hun moeder geleerd dat die langbenige tweepoters eng zijn.</a:t>
            </a:r>
            <a:endParaRPr lang="nl-NL" b="1" dirty="0"/>
          </a:p>
        </p:txBody>
      </p:sp>
      <p:pic>
        <p:nvPicPr>
          <p:cNvPr id="4" name="Afbeelding 3">
            <a:extLst>
              <a:ext uri="{FF2B5EF4-FFF2-40B4-BE49-F238E27FC236}">
                <a16:creationId xmlns:a16="http://schemas.microsoft.com/office/drawing/2014/main" id="{D0C86497-C239-574A-B50D-95AB1A9E6194}"/>
              </a:ext>
            </a:extLst>
          </p:cNvPr>
          <p:cNvPicPr>
            <a:picLocks noChangeAspect="1"/>
          </p:cNvPicPr>
          <p:nvPr/>
        </p:nvPicPr>
        <p:blipFill>
          <a:blip r:embed="rId2"/>
          <a:stretch>
            <a:fillRect/>
          </a:stretch>
        </p:blipFill>
        <p:spPr>
          <a:xfrm>
            <a:off x="503238" y="1455738"/>
            <a:ext cx="2116452" cy="2313331"/>
          </a:xfrm>
          <a:prstGeom prst="rect">
            <a:avLst/>
          </a:prstGeom>
        </p:spPr>
      </p:pic>
      <p:pic>
        <p:nvPicPr>
          <p:cNvPr id="6" name="Afbeelding 5">
            <a:extLst>
              <a:ext uri="{FF2B5EF4-FFF2-40B4-BE49-F238E27FC236}">
                <a16:creationId xmlns:a16="http://schemas.microsoft.com/office/drawing/2014/main" id="{9D68A2FB-ACD6-674F-B0ED-2A52BBC576A2}"/>
              </a:ext>
            </a:extLst>
          </p:cNvPr>
          <p:cNvPicPr>
            <a:picLocks noChangeAspect="1"/>
          </p:cNvPicPr>
          <p:nvPr/>
        </p:nvPicPr>
        <p:blipFill>
          <a:blip r:embed="rId3"/>
          <a:stretch>
            <a:fillRect/>
          </a:stretch>
        </p:blipFill>
        <p:spPr>
          <a:xfrm>
            <a:off x="6730016" y="1455738"/>
            <a:ext cx="1773724" cy="2324711"/>
          </a:xfrm>
          <a:prstGeom prst="rect">
            <a:avLst/>
          </a:prstGeom>
        </p:spPr>
      </p:pic>
    </p:spTree>
    <p:extLst>
      <p:ext uri="{BB962C8B-B14F-4D97-AF65-F5344CB8AC3E}">
        <p14:creationId xmlns:p14="http://schemas.microsoft.com/office/powerpoint/2010/main" val="101316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0D33AAA-4755-D74A-8A18-DF46E7D885E3}"/>
              </a:ext>
            </a:extLst>
          </p:cNvPr>
          <p:cNvSpPr txBox="1"/>
          <p:nvPr/>
        </p:nvSpPr>
        <p:spPr>
          <a:xfrm>
            <a:off x="423950" y="1238599"/>
            <a:ext cx="4148050" cy="3754874"/>
          </a:xfrm>
          <a:prstGeom prst="rect">
            <a:avLst/>
          </a:prstGeom>
          <a:noFill/>
        </p:spPr>
        <p:txBody>
          <a:bodyPr wrap="square" rtlCol="0">
            <a:spAutoFit/>
          </a:bodyPr>
          <a:lstStyle/>
          <a:p>
            <a:r>
              <a:rPr lang="nl-NL" dirty="0"/>
              <a:t>Een </a:t>
            </a:r>
            <a:r>
              <a:rPr lang="nl-NL" b="1" dirty="0"/>
              <a:t>schuwe moederpoes</a:t>
            </a:r>
            <a:r>
              <a:rPr lang="nl-NL" dirty="0"/>
              <a:t> kan haar jongen fanatiek verdedigen en bij je vandaan houden.</a:t>
            </a:r>
          </a:p>
          <a:p>
            <a:endParaRPr lang="nl-NL" dirty="0"/>
          </a:p>
          <a:p>
            <a:pPr marL="285750" indent="-285750">
              <a:buFont typeface="Arial" panose="020B0604020202020204" pitchFamily="34" charset="0"/>
              <a:buChar char="•"/>
            </a:pPr>
            <a:r>
              <a:rPr lang="nl-NL" dirty="0"/>
              <a:t>Jonge </a:t>
            </a:r>
            <a:r>
              <a:rPr lang="nl-NL" dirty="0" err="1"/>
              <a:t>buitengeboren</a:t>
            </a:r>
            <a:r>
              <a:rPr lang="nl-NL" dirty="0"/>
              <a:t> katjes van hun moeder scheiden en verder zelf groot brengen </a:t>
            </a:r>
            <a:br>
              <a:rPr lang="nl-NL" dirty="0"/>
            </a:br>
            <a:r>
              <a:rPr lang="nl-NL" dirty="0"/>
              <a:t>(zo gauw dat verantwoord is: 6-7 weken) </a:t>
            </a:r>
          </a:p>
          <a:p>
            <a:pPr marL="285750" indent="-285750">
              <a:buFont typeface="Arial" panose="020B0604020202020204" pitchFamily="34" charset="0"/>
              <a:buChar char="•"/>
            </a:pPr>
            <a:r>
              <a:rPr lang="nl-NL" dirty="0"/>
              <a:t>Aanleggen bij een tamme moederpoes, waardoor ze het goede voorbeeld krijgen (indien mogelijk en beschikbaar)</a:t>
            </a:r>
          </a:p>
          <a:p>
            <a:pPr marL="285750" indent="-285750">
              <a:buFont typeface="Arial" panose="020B0604020202020204" pitchFamily="34" charset="0"/>
              <a:buChar char="•"/>
            </a:pPr>
            <a:r>
              <a:rPr lang="nl-NL" dirty="0"/>
              <a:t>Direct in huis opnemen als jonge katjes buiten zijn aangetroffen, ook als de moederpoes niet meegenomen/gevangen kan worden.</a:t>
            </a:r>
          </a:p>
          <a:p>
            <a:endParaRPr lang="nl-NL" dirty="0"/>
          </a:p>
          <a:p>
            <a:r>
              <a:rPr lang="nl-NL" dirty="0" err="1">
                <a:solidFill>
                  <a:srgbClr val="A26E42"/>
                </a:solidFill>
              </a:rPr>
              <a:t>Kittens</a:t>
            </a:r>
            <a:r>
              <a:rPr lang="nl-NL" dirty="0">
                <a:solidFill>
                  <a:srgbClr val="A26E42"/>
                </a:solidFill>
              </a:rPr>
              <a:t> komen vaak al naar je toe als je eten brengt, terwijl moederpoes achterin de kooi blijft tot je weg bent. Dat geeft tijd om contact te leggen met de </a:t>
            </a:r>
            <a:r>
              <a:rPr lang="nl-NL" dirty="0" err="1">
                <a:solidFill>
                  <a:srgbClr val="A26E42"/>
                </a:solidFill>
              </a:rPr>
              <a:t>kittens</a:t>
            </a:r>
            <a:r>
              <a:rPr lang="nl-NL" dirty="0">
                <a:solidFill>
                  <a:srgbClr val="A26E42"/>
                </a:solidFill>
              </a:rPr>
              <a:t>.</a:t>
            </a:r>
          </a:p>
        </p:txBody>
      </p:sp>
      <p:sp>
        <p:nvSpPr>
          <p:cNvPr id="4" name="Google Shape;78;p16">
            <a:extLst>
              <a:ext uri="{FF2B5EF4-FFF2-40B4-BE49-F238E27FC236}">
                <a16:creationId xmlns:a16="http://schemas.microsoft.com/office/drawing/2014/main" id="{A13A3961-44DC-BC4C-9BEE-900D0D461D2F}"/>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jonge katten</a:t>
            </a:r>
            <a:endParaRPr sz="2000" dirty="0">
              <a:solidFill>
                <a:schemeClr val="bg1"/>
              </a:solidFill>
            </a:endParaRPr>
          </a:p>
        </p:txBody>
      </p:sp>
      <p:sp>
        <p:nvSpPr>
          <p:cNvPr id="6" name="Tekstvak 5">
            <a:extLst>
              <a:ext uri="{FF2B5EF4-FFF2-40B4-BE49-F238E27FC236}">
                <a16:creationId xmlns:a16="http://schemas.microsoft.com/office/drawing/2014/main" id="{1786172C-19E8-A746-9720-903C7FBD8D02}"/>
              </a:ext>
            </a:extLst>
          </p:cNvPr>
          <p:cNvSpPr txBox="1"/>
          <p:nvPr/>
        </p:nvSpPr>
        <p:spPr>
          <a:xfrm>
            <a:off x="5245408" y="3316280"/>
            <a:ext cx="3694466" cy="1600438"/>
          </a:xfrm>
          <a:prstGeom prst="rect">
            <a:avLst/>
          </a:prstGeom>
          <a:noFill/>
          <a:ln w="19050">
            <a:solidFill>
              <a:srgbClr val="A26E42"/>
            </a:solidFill>
          </a:ln>
        </p:spPr>
        <p:txBody>
          <a:bodyPr wrap="square" rtlCol="0">
            <a:spAutoFit/>
          </a:bodyPr>
          <a:lstStyle/>
          <a:p>
            <a:r>
              <a:rPr lang="nl-NL" b="1" dirty="0">
                <a:solidFill>
                  <a:srgbClr val="A26E42"/>
                </a:solidFill>
              </a:rPr>
              <a:t>Tips!</a:t>
            </a:r>
          </a:p>
          <a:p>
            <a:pPr marL="285750" indent="-285750">
              <a:buClr>
                <a:srgbClr val="A26E42"/>
              </a:buClr>
              <a:buFont typeface="Arial" panose="020B0604020202020204" pitchFamily="34" charset="0"/>
              <a:buChar char="•"/>
            </a:pPr>
            <a:r>
              <a:rPr lang="nl-NL" dirty="0">
                <a:solidFill>
                  <a:srgbClr val="A26E42"/>
                </a:solidFill>
              </a:rPr>
              <a:t>Zittend op de grond een boek lezen</a:t>
            </a:r>
          </a:p>
          <a:p>
            <a:pPr marL="285750" indent="-285750">
              <a:buClr>
                <a:srgbClr val="A26E42"/>
              </a:buClr>
              <a:buFont typeface="Arial" panose="020B0604020202020204" pitchFamily="34" charset="0"/>
              <a:buChar char="•"/>
            </a:pPr>
            <a:r>
              <a:rPr lang="nl-NL" dirty="0">
                <a:solidFill>
                  <a:srgbClr val="A26E42"/>
                </a:solidFill>
              </a:rPr>
              <a:t>Praten tegen de </a:t>
            </a:r>
            <a:r>
              <a:rPr lang="nl-NL" dirty="0" err="1">
                <a:solidFill>
                  <a:srgbClr val="A26E42"/>
                </a:solidFill>
              </a:rPr>
              <a:t>kittens</a:t>
            </a:r>
            <a:endParaRPr lang="nl-NL" dirty="0">
              <a:solidFill>
                <a:srgbClr val="A26E42"/>
              </a:solidFill>
            </a:endParaRPr>
          </a:p>
          <a:p>
            <a:pPr marL="285750" indent="-285750">
              <a:buClr>
                <a:srgbClr val="A26E42"/>
              </a:buClr>
              <a:buFont typeface="Arial" panose="020B0604020202020204" pitchFamily="34" charset="0"/>
              <a:buChar char="•"/>
            </a:pPr>
            <a:r>
              <a:rPr lang="nl-NL" dirty="0">
                <a:solidFill>
                  <a:srgbClr val="A26E42"/>
                </a:solidFill>
              </a:rPr>
              <a:t>Spelen met een touwtje of kattenhengel: over je benen laten gaan, zodat ze zelf ook over je benen gaan lopen</a:t>
            </a:r>
          </a:p>
          <a:p>
            <a:pPr marL="285750" indent="-285750">
              <a:buClr>
                <a:srgbClr val="A26E42"/>
              </a:buClr>
              <a:buFont typeface="Arial" panose="020B0604020202020204" pitchFamily="34" charset="0"/>
              <a:buChar char="•"/>
            </a:pPr>
            <a:r>
              <a:rPr lang="nl-NL" dirty="0">
                <a:solidFill>
                  <a:srgbClr val="A26E42"/>
                </a:solidFill>
              </a:rPr>
              <a:t>Lekkere hapjes voeren</a:t>
            </a:r>
          </a:p>
        </p:txBody>
      </p:sp>
    </p:spTree>
    <p:extLst>
      <p:ext uri="{BB962C8B-B14F-4D97-AF65-F5344CB8AC3E}">
        <p14:creationId xmlns:p14="http://schemas.microsoft.com/office/powerpoint/2010/main" val="391506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6">
            <a:extLst>
              <a:ext uri="{FF2B5EF4-FFF2-40B4-BE49-F238E27FC236}">
                <a16:creationId xmlns:a16="http://schemas.microsoft.com/office/drawing/2014/main" id="{D933B7C7-FA64-AB44-B952-9ADE079CB338}"/>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jonge katten</a:t>
            </a:r>
            <a:endParaRPr sz="2000" dirty="0">
              <a:solidFill>
                <a:schemeClr val="bg1"/>
              </a:solidFill>
            </a:endParaRPr>
          </a:p>
        </p:txBody>
      </p:sp>
      <p:sp>
        <p:nvSpPr>
          <p:cNvPr id="4" name="Tekstvak 3">
            <a:extLst>
              <a:ext uri="{FF2B5EF4-FFF2-40B4-BE49-F238E27FC236}">
                <a16:creationId xmlns:a16="http://schemas.microsoft.com/office/drawing/2014/main" id="{B68549B8-B725-BD42-A72A-E7C56FB11486}"/>
              </a:ext>
            </a:extLst>
          </p:cNvPr>
          <p:cNvSpPr txBox="1"/>
          <p:nvPr/>
        </p:nvSpPr>
        <p:spPr>
          <a:xfrm>
            <a:off x="423949" y="1455738"/>
            <a:ext cx="4148051" cy="1815882"/>
          </a:xfrm>
          <a:prstGeom prst="rect">
            <a:avLst/>
          </a:prstGeom>
          <a:noFill/>
        </p:spPr>
        <p:txBody>
          <a:bodyPr wrap="square" rtlCol="0">
            <a:spAutoFit/>
          </a:bodyPr>
          <a:lstStyle/>
          <a:p>
            <a:r>
              <a:rPr lang="nl-NL" b="1" dirty="0"/>
              <a:t>Aandacht</a:t>
            </a:r>
            <a:r>
              <a:rPr lang="nl-NL" dirty="0"/>
              <a:t> als hulpmiddel te socialiseren. </a:t>
            </a:r>
          </a:p>
          <a:p>
            <a:endParaRPr lang="nl-NL" dirty="0"/>
          </a:p>
          <a:p>
            <a:pPr marL="285750" indent="-285750">
              <a:buFont typeface="Arial" panose="020B0604020202020204" pitchFamily="34" charset="0"/>
              <a:buChar char="•"/>
            </a:pPr>
            <a:r>
              <a:rPr lang="nl-NL" dirty="0"/>
              <a:t>Aaien lijkt erg op het gevoel van likken, </a:t>
            </a:r>
            <a:br>
              <a:rPr lang="nl-NL" dirty="0"/>
            </a:br>
            <a:r>
              <a:rPr lang="nl-NL" dirty="0"/>
              <a:t>alsof hij weer door zijn moeder wordt schoongelikt. </a:t>
            </a:r>
          </a:p>
          <a:p>
            <a:pPr marL="285750" indent="-285750">
              <a:buFont typeface="Arial" panose="020B0604020202020204" pitchFamily="34" charset="0"/>
              <a:buChar char="•"/>
            </a:pPr>
            <a:r>
              <a:rPr lang="nl-NL" dirty="0"/>
              <a:t>Het schept vertrouwen – aai of kriebel op plaatsen waar ze zelf moeilijk bij kunnen:</a:t>
            </a:r>
            <a:br>
              <a:rPr lang="nl-NL" dirty="0"/>
            </a:br>
            <a:r>
              <a:rPr lang="nl-NL" dirty="0"/>
              <a:t>ruggengraat, achter de oren of onder de kin.</a:t>
            </a:r>
          </a:p>
        </p:txBody>
      </p:sp>
    </p:spTree>
    <p:extLst>
      <p:ext uri="{BB962C8B-B14F-4D97-AF65-F5344CB8AC3E}">
        <p14:creationId xmlns:p14="http://schemas.microsoft.com/office/powerpoint/2010/main" val="107403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6">
            <a:extLst>
              <a:ext uri="{FF2B5EF4-FFF2-40B4-BE49-F238E27FC236}">
                <a16:creationId xmlns:a16="http://schemas.microsoft.com/office/drawing/2014/main" id="{18B1054B-2332-DC42-B01B-DFD7087018D2}"/>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jonge katten</a:t>
            </a:r>
            <a:endParaRPr sz="2000" dirty="0">
              <a:solidFill>
                <a:schemeClr val="bg1"/>
              </a:solidFill>
            </a:endParaRPr>
          </a:p>
        </p:txBody>
      </p:sp>
      <p:sp>
        <p:nvSpPr>
          <p:cNvPr id="3" name="Tekstvak 2">
            <a:extLst>
              <a:ext uri="{FF2B5EF4-FFF2-40B4-BE49-F238E27FC236}">
                <a16:creationId xmlns:a16="http://schemas.microsoft.com/office/drawing/2014/main" id="{A4AE577F-E1E1-5A43-939D-009C471FC6E1}"/>
              </a:ext>
            </a:extLst>
          </p:cNvPr>
          <p:cNvSpPr txBox="1"/>
          <p:nvPr/>
        </p:nvSpPr>
        <p:spPr>
          <a:xfrm>
            <a:off x="423949" y="1455738"/>
            <a:ext cx="4389121" cy="1815882"/>
          </a:xfrm>
          <a:prstGeom prst="rect">
            <a:avLst/>
          </a:prstGeom>
          <a:noFill/>
        </p:spPr>
        <p:txBody>
          <a:bodyPr wrap="square" rtlCol="0">
            <a:spAutoFit/>
          </a:bodyPr>
          <a:lstStyle/>
          <a:p>
            <a:r>
              <a:rPr lang="nl-NL" b="1" dirty="0"/>
              <a:t>Kooi</a:t>
            </a:r>
            <a:r>
              <a:rPr lang="nl-NL" dirty="0"/>
              <a:t> als hulpmiddel te socialiseren. </a:t>
            </a:r>
          </a:p>
          <a:p>
            <a:endParaRPr lang="nl-NL" dirty="0"/>
          </a:p>
          <a:p>
            <a:pPr marL="285750" indent="-285750">
              <a:buFont typeface="Arial" panose="020B0604020202020204" pitchFamily="34" charset="0"/>
              <a:buChar char="•"/>
            </a:pPr>
            <a:r>
              <a:rPr lang="nl-NL" dirty="0"/>
              <a:t>Het dier kan niet wegschieten bij het socialiseren</a:t>
            </a:r>
          </a:p>
          <a:p>
            <a:pPr marL="285750" indent="-285750">
              <a:buFont typeface="Arial" panose="020B0604020202020204" pitchFamily="34" charset="0"/>
              <a:buChar char="•"/>
            </a:pPr>
            <a:r>
              <a:rPr lang="nl-NL" dirty="0"/>
              <a:t>Op heuphoogte of hoger: er hoeft dan niet over de dieren heen gebogen te worden en men is dan in de beleving van het dier minder groot.</a:t>
            </a:r>
          </a:p>
          <a:p>
            <a:pPr marL="285750" indent="-285750">
              <a:buFont typeface="Arial" panose="020B0604020202020204" pitchFamily="34" charset="0"/>
              <a:buChar char="•"/>
            </a:pPr>
            <a:r>
              <a:rPr lang="nl-NL" dirty="0"/>
              <a:t>Verduisteren van de kooi geeft een veilig gevoel</a:t>
            </a:r>
          </a:p>
          <a:p>
            <a:pPr marL="285750" lvl="1" indent="-285750">
              <a:buFont typeface="Arial" panose="020B0604020202020204" pitchFamily="34" charset="0"/>
              <a:buChar char="•"/>
            </a:pPr>
            <a:endParaRPr lang="nl-NL" dirty="0"/>
          </a:p>
        </p:txBody>
      </p:sp>
    </p:spTree>
    <p:extLst>
      <p:ext uri="{BB962C8B-B14F-4D97-AF65-F5344CB8AC3E}">
        <p14:creationId xmlns:p14="http://schemas.microsoft.com/office/powerpoint/2010/main" val="320712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E7F95EA-F0B8-2A45-94AC-C785099B7125}"/>
              </a:ext>
            </a:extLst>
          </p:cNvPr>
          <p:cNvSpPr txBox="1"/>
          <p:nvPr/>
        </p:nvSpPr>
        <p:spPr>
          <a:xfrm>
            <a:off x="423948" y="1379912"/>
            <a:ext cx="6308639" cy="2677656"/>
          </a:xfrm>
          <a:prstGeom prst="rect">
            <a:avLst/>
          </a:prstGeom>
          <a:noFill/>
        </p:spPr>
        <p:txBody>
          <a:bodyPr wrap="square" rtlCol="0">
            <a:spAutoFit/>
          </a:bodyPr>
          <a:lstStyle/>
          <a:p>
            <a:r>
              <a:rPr lang="nl-NL" b="1" dirty="0"/>
              <a:t>Eerste contact </a:t>
            </a:r>
            <a:r>
              <a:rPr lang="nl-NL" dirty="0"/>
              <a:t>met een schuw katje</a:t>
            </a:r>
          </a:p>
          <a:p>
            <a:endParaRPr lang="nl-NL" dirty="0"/>
          </a:p>
          <a:p>
            <a:pPr marL="342900" indent="-342900">
              <a:buFont typeface="+mj-lt"/>
              <a:buAutoNum type="arabicPeriod"/>
            </a:pPr>
            <a:r>
              <a:rPr lang="nl-NL" dirty="0"/>
              <a:t>Laat het katje eerst aan de hand of vinger ruiken</a:t>
            </a:r>
          </a:p>
          <a:p>
            <a:pPr marL="342900" indent="-342900">
              <a:buFont typeface="+mj-lt"/>
              <a:buAutoNum type="arabicPeriod"/>
            </a:pPr>
            <a:r>
              <a:rPr lang="nl-NL" dirty="0"/>
              <a:t>Biedt eten aan uit de hand</a:t>
            </a:r>
          </a:p>
          <a:p>
            <a:pPr marL="342900" indent="-342900">
              <a:buFont typeface="+mj-lt"/>
              <a:buAutoNum type="arabicPeriod"/>
            </a:pPr>
            <a:r>
              <a:rPr lang="nl-NL" dirty="0"/>
              <a:t>Probeer heel voorzichtig het kopje aan te raken</a:t>
            </a:r>
          </a:p>
          <a:p>
            <a:pPr marL="342900" indent="-342900">
              <a:buFont typeface="+mj-lt"/>
              <a:buAutoNum type="arabicPeriod"/>
            </a:pPr>
            <a:r>
              <a:rPr lang="nl-NL" dirty="0"/>
              <a:t>Langs de zijkant van de kop naar de nek en lekker kriebelen</a:t>
            </a:r>
          </a:p>
          <a:p>
            <a:pPr marL="342900" indent="-342900">
              <a:buFont typeface="+mj-lt"/>
              <a:buAutoNum type="arabicPeriod"/>
            </a:pPr>
            <a:r>
              <a:rPr lang="nl-NL" dirty="0"/>
              <a:t>Dan in het nekvel pakken en optillen</a:t>
            </a:r>
          </a:p>
          <a:p>
            <a:pPr marL="342900" indent="-342900">
              <a:buFont typeface="+mj-lt"/>
              <a:buAutoNum type="arabicPeriod"/>
            </a:pPr>
            <a:r>
              <a:rPr lang="nl-NL" dirty="0"/>
              <a:t>Zet het katje op schoot</a:t>
            </a:r>
          </a:p>
          <a:p>
            <a:pPr marL="342900" indent="-342900">
              <a:buFont typeface="+mj-lt"/>
              <a:buAutoNum type="arabicPeriod"/>
            </a:pPr>
            <a:r>
              <a:rPr lang="nl-NL" dirty="0"/>
              <a:t>Leg een hand over het kopje, terwijl het nekvel vastgehouden wordt en laat ze zo wennen aan de vreemde omgeving en die rare mensenlucht</a:t>
            </a:r>
          </a:p>
          <a:p>
            <a:pPr marL="342900" indent="-342900">
              <a:buFont typeface="+mj-lt"/>
              <a:buAutoNum type="arabicPeriod"/>
            </a:pPr>
            <a:r>
              <a:rPr lang="nl-NL" dirty="0"/>
              <a:t>Aai voorzichtig de rug en </a:t>
            </a:r>
            <a:r>
              <a:rPr lang="nl-NL" dirty="0" err="1"/>
              <a:t>ruggegraat</a:t>
            </a:r>
            <a:r>
              <a:rPr lang="nl-NL" dirty="0"/>
              <a:t>, lekker kriebelen net boven de staart</a:t>
            </a:r>
          </a:p>
          <a:p>
            <a:pPr marL="342900" indent="-342900">
              <a:buFont typeface="+mj-lt"/>
              <a:buAutoNum type="arabicPeriod"/>
            </a:pPr>
            <a:r>
              <a:rPr lang="nl-NL" dirty="0"/>
              <a:t>Op schoot houden tot het katjes in slaap valt en daar wakker wordt</a:t>
            </a:r>
          </a:p>
        </p:txBody>
      </p:sp>
      <p:sp>
        <p:nvSpPr>
          <p:cNvPr id="3" name="Google Shape;78;p16">
            <a:extLst>
              <a:ext uri="{FF2B5EF4-FFF2-40B4-BE49-F238E27FC236}">
                <a16:creationId xmlns:a16="http://schemas.microsoft.com/office/drawing/2014/main" id="{901587FA-F80E-AF4B-98A3-05995F8B2A97}"/>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jonge katten</a:t>
            </a:r>
            <a:endParaRPr sz="2000" dirty="0">
              <a:solidFill>
                <a:schemeClr val="bg1"/>
              </a:solidFill>
            </a:endParaRPr>
          </a:p>
        </p:txBody>
      </p:sp>
    </p:spTree>
    <p:extLst>
      <p:ext uri="{BB962C8B-B14F-4D97-AF65-F5344CB8AC3E}">
        <p14:creationId xmlns:p14="http://schemas.microsoft.com/office/powerpoint/2010/main" val="286811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3BEDB27-2319-5E41-AF9A-3F235204C51E}"/>
              </a:ext>
            </a:extLst>
          </p:cNvPr>
          <p:cNvSpPr txBox="1"/>
          <p:nvPr/>
        </p:nvSpPr>
        <p:spPr>
          <a:xfrm>
            <a:off x="415635" y="1235973"/>
            <a:ext cx="5394961" cy="2677656"/>
          </a:xfrm>
          <a:prstGeom prst="rect">
            <a:avLst/>
          </a:prstGeom>
          <a:noFill/>
        </p:spPr>
        <p:txBody>
          <a:bodyPr wrap="square" rtlCol="0">
            <a:spAutoFit/>
          </a:bodyPr>
          <a:lstStyle/>
          <a:p>
            <a:r>
              <a:rPr lang="nl-NL" dirty="0"/>
              <a:t>Extra tips </a:t>
            </a:r>
          </a:p>
          <a:p>
            <a:endParaRPr lang="nl-NL" dirty="0"/>
          </a:p>
          <a:p>
            <a:pPr marL="285750" indent="-285750">
              <a:buFont typeface="Arial" panose="020B0604020202020204" pitchFamily="34" charset="0"/>
              <a:buChar char="•"/>
            </a:pPr>
            <a:r>
              <a:rPr lang="nl-NL" dirty="0"/>
              <a:t>De schuwe kat mee-aaien met een bevriende tamme kat</a:t>
            </a:r>
          </a:p>
          <a:p>
            <a:pPr marL="285750" indent="-285750">
              <a:buFont typeface="Arial" panose="020B0604020202020204" pitchFamily="34" charset="0"/>
              <a:buChar char="•"/>
            </a:pPr>
            <a:r>
              <a:rPr lang="nl-NL" dirty="0"/>
              <a:t>Met vingers door het eten te roeren of een bezweet kledingstuk in de kooi leggen</a:t>
            </a:r>
          </a:p>
          <a:p>
            <a:pPr marL="285750" indent="-285750">
              <a:buFont typeface="Arial" panose="020B0604020202020204" pitchFamily="34" charset="0"/>
              <a:buChar char="•"/>
            </a:pPr>
            <a:r>
              <a:rPr lang="nl-NL" dirty="0"/>
              <a:t>Een paar dagen wat minder voeren (niet bij ondervoede </a:t>
            </a:r>
            <a:br>
              <a:rPr lang="nl-NL" dirty="0"/>
            </a:br>
            <a:r>
              <a:rPr lang="nl-NL" dirty="0"/>
              <a:t>of zieke dieren) </a:t>
            </a:r>
          </a:p>
          <a:p>
            <a:pPr marL="285750" indent="-285750">
              <a:buFont typeface="Arial" panose="020B0604020202020204" pitchFamily="34" charset="0"/>
              <a:buChar char="•"/>
            </a:pPr>
            <a:r>
              <a:rPr lang="nl-NL" dirty="0"/>
              <a:t>Liever vaak kleine beetjes voeren dan één keer een grote </a:t>
            </a:r>
            <a:br>
              <a:rPr lang="nl-NL" dirty="0"/>
            </a:br>
            <a:r>
              <a:rPr lang="nl-NL" dirty="0"/>
              <a:t>bak voer</a:t>
            </a:r>
          </a:p>
          <a:p>
            <a:pPr marL="285750" indent="-285750">
              <a:buFont typeface="Arial" panose="020B0604020202020204" pitchFamily="34" charset="0"/>
              <a:buChar char="•"/>
            </a:pPr>
            <a:r>
              <a:rPr lang="nl-NL" dirty="0"/>
              <a:t>Hoge geluiden vinden katten prettig, lage geluiden onaangenaam Vb. Het geluid van een moederpoes </a:t>
            </a:r>
            <a:br>
              <a:rPr lang="nl-NL" dirty="0"/>
            </a:br>
            <a:r>
              <a:rPr lang="nl-NL" dirty="0"/>
              <a:t>"</a:t>
            </a:r>
            <a:r>
              <a:rPr lang="nl-NL" dirty="0" err="1"/>
              <a:t>prrr-ieauw</a:t>
            </a:r>
            <a:r>
              <a:rPr lang="nl-NL" dirty="0"/>
              <a:t>" of een radio aan te laten staan</a:t>
            </a:r>
          </a:p>
        </p:txBody>
      </p:sp>
      <p:sp>
        <p:nvSpPr>
          <p:cNvPr id="3" name="Google Shape;78;p16">
            <a:extLst>
              <a:ext uri="{FF2B5EF4-FFF2-40B4-BE49-F238E27FC236}">
                <a16:creationId xmlns:a16="http://schemas.microsoft.com/office/drawing/2014/main" id="{1A6EAF53-678E-2F45-A1AA-CA398FA78630}"/>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jonge katten</a:t>
            </a:r>
            <a:endParaRPr sz="2000" dirty="0">
              <a:solidFill>
                <a:schemeClr val="bg1"/>
              </a:solidFill>
            </a:endParaRPr>
          </a:p>
        </p:txBody>
      </p:sp>
      <p:sp>
        <p:nvSpPr>
          <p:cNvPr id="4" name="Tekstvak 3">
            <a:extLst>
              <a:ext uri="{FF2B5EF4-FFF2-40B4-BE49-F238E27FC236}">
                <a16:creationId xmlns:a16="http://schemas.microsoft.com/office/drawing/2014/main" id="{2CE365A7-22D7-8547-B7E7-7B2D33EF6E5C}"/>
              </a:ext>
            </a:extLst>
          </p:cNvPr>
          <p:cNvSpPr txBox="1"/>
          <p:nvPr/>
        </p:nvSpPr>
        <p:spPr>
          <a:xfrm>
            <a:off x="5810597" y="3783169"/>
            <a:ext cx="3129278" cy="1169551"/>
          </a:xfrm>
          <a:prstGeom prst="rect">
            <a:avLst/>
          </a:prstGeom>
          <a:noFill/>
          <a:ln w="19050">
            <a:solidFill>
              <a:srgbClr val="A26E42"/>
            </a:solidFill>
          </a:ln>
        </p:spPr>
        <p:txBody>
          <a:bodyPr wrap="square" rtlCol="0">
            <a:spAutoFit/>
          </a:bodyPr>
          <a:lstStyle/>
          <a:p>
            <a:r>
              <a:rPr lang="nl-NL" dirty="0">
                <a:solidFill>
                  <a:srgbClr val="A26E42"/>
                </a:solidFill>
              </a:rPr>
              <a:t>De ene mens klikt beter met een bepaalde kat als de andere, uitwisseling van dieren tussen verschillende pleeggezinnen kan heel belangrijk zijn.</a:t>
            </a:r>
          </a:p>
        </p:txBody>
      </p:sp>
    </p:spTree>
    <p:extLst>
      <p:ext uri="{BB962C8B-B14F-4D97-AF65-F5344CB8AC3E}">
        <p14:creationId xmlns:p14="http://schemas.microsoft.com/office/powerpoint/2010/main" val="1420681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BC1A266-0C59-A141-8DCD-8585380AD4C8}"/>
              </a:ext>
            </a:extLst>
          </p:cNvPr>
          <p:cNvSpPr/>
          <p:nvPr/>
        </p:nvSpPr>
        <p:spPr>
          <a:xfrm>
            <a:off x="415635" y="1380490"/>
            <a:ext cx="4572000" cy="1600438"/>
          </a:xfrm>
          <a:prstGeom prst="rect">
            <a:avLst/>
          </a:prstGeom>
        </p:spPr>
        <p:txBody>
          <a:bodyPr>
            <a:spAutoFit/>
          </a:bodyPr>
          <a:lstStyle/>
          <a:p>
            <a:r>
              <a:rPr lang="nl-NL" dirty="0"/>
              <a:t>Resocialisatie van volwassen katten kan variëren van enkele dagen tot maanden en zelfs jaren.</a:t>
            </a:r>
          </a:p>
          <a:p>
            <a:endParaRPr lang="nl-NL" dirty="0"/>
          </a:p>
          <a:p>
            <a:r>
              <a:rPr lang="nl-NL" dirty="0"/>
              <a:t>Sterk afhankelijk van</a:t>
            </a:r>
          </a:p>
          <a:p>
            <a:pPr marL="285750" indent="-285750">
              <a:buFont typeface="Arial" panose="020B0604020202020204" pitchFamily="34" charset="0"/>
              <a:buChar char="•"/>
            </a:pPr>
            <a:r>
              <a:rPr lang="nl-NL" dirty="0"/>
              <a:t>het karakter van het dier</a:t>
            </a:r>
          </a:p>
          <a:p>
            <a:pPr marL="285750" indent="-285750">
              <a:buFont typeface="Arial" panose="020B0604020202020204" pitchFamily="34" charset="0"/>
              <a:buChar char="•"/>
            </a:pPr>
            <a:r>
              <a:rPr lang="nl-NL" dirty="0"/>
              <a:t>de tijd dat het heeft gezworven</a:t>
            </a:r>
          </a:p>
          <a:p>
            <a:pPr marL="285750" indent="-285750">
              <a:buFont typeface="Arial" panose="020B0604020202020204" pitchFamily="34" charset="0"/>
              <a:buChar char="•"/>
            </a:pPr>
            <a:r>
              <a:rPr lang="nl-NL" dirty="0"/>
              <a:t>de ervaringen die in die tijd zijn opgedaan</a:t>
            </a:r>
          </a:p>
        </p:txBody>
      </p:sp>
      <p:pic>
        <p:nvPicPr>
          <p:cNvPr id="3" name="Afbeelding 2">
            <a:extLst>
              <a:ext uri="{FF2B5EF4-FFF2-40B4-BE49-F238E27FC236}">
                <a16:creationId xmlns:a16="http://schemas.microsoft.com/office/drawing/2014/main" id="{5F8FCAC1-7B6D-794F-B54F-857077BCC503}"/>
              </a:ext>
            </a:extLst>
          </p:cNvPr>
          <p:cNvPicPr>
            <a:picLocks noChangeAspect="1"/>
          </p:cNvPicPr>
          <p:nvPr/>
        </p:nvPicPr>
        <p:blipFill>
          <a:blip r:embed="rId2"/>
          <a:stretch>
            <a:fillRect/>
          </a:stretch>
        </p:blipFill>
        <p:spPr>
          <a:xfrm>
            <a:off x="5132643" y="1707882"/>
            <a:ext cx="3067397" cy="2298387"/>
          </a:xfrm>
          <a:prstGeom prst="rect">
            <a:avLst/>
          </a:prstGeom>
        </p:spPr>
      </p:pic>
      <p:sp>
        <p:nvSpPr>
          <p:cNvPr id="4" name="Google Shape;78;p16">
            <a:extLst>
              <a:ext uri="{FF2B5EF4-FFF2-40B4-BE49-F238E27FC236}">
                <a16:creationId xmlns:a16="http://schemas.microsoft.com/office/drawing/2014/main" id="{C1A07413-B2EB-A548-A68A-A6808B889F09}"/>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Resocialisatie </a:t>
            </a:r>
            <a:r>
              <a:rPr lang="nl" sz="2000" dirty="0">
                <a:solidFill>
                  <a:schemeClr val="bg1"/>
                </a:solidFill>
              </a:rPr>
              <a:t>volwassen katten</a:t>
            </a:r>
            <a:endParaRPr sz="2000" dirty="0">
              <a:solidFill>
                <a:schemeClr val="bg1"/>
              </a:solidFill>
            </a:endParaRPr>
          </a:p>
        </p:txBody>
      </p:sp>
    </p:spTree>
    <p:extLst>
      <p:ext uri="{BB962C8B-B14F-4D97-AF65-F5344CB8AC3E}">
        <p14:creationId xmlns:p14="http://schemas.microsoft.com/office/powerpoint/2010/main" val="245230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8248654-507C-D444-ABB6-64F5C618C2B6}"/>
              </a:ext>
            </a:extLst>
          </p:cNvPr>
          <p:cNvSpPr txBox="1"/>
          <p:nvPr/>
        </p:nvSpPr>
        <p:spPr>
          <a:xfrm>
            <a:off x="423949" y="1379910"/>
            <a:ext cx="6308639" cy="2462213"/>
          </a:xfrm>
          <a:prstGeom prst="rect">
            <a:avLst/>
          </a:prstGeom>
          <a:noFill/>
        </p:spPr>
        <p:txBody>
          <a:bodyPr wrap="square" rtlCol="0">
            <a:spAutoFit/>
          </a:bodyPr>
          <a:lstStyle/>
          <a:p>
            <a:r>
              <a:rPr lang="nl-NL" dirty="0"/>
              <a:t>Volwassen katten hebben zeker de eerste tijd vooral behoefte aan </a:t>
            </a:r>
            <a:r>
              <a:rPr lang="nl-NL" b="1" dirty="0"/>
              <a:t>rust en voldoende voedsel</a:t>
            </a:r>
            <a:r>
              <a:rPr lang="nl-NL" dirty="0"/>
              <a:t>. Zodat ze de stress van het continue op de hoede zijn tijdens het buitenleven kunnen kwijtraken. </a:t>
            </a:r>
          </a:p>
          <a:p>
            <a:endParaRPr lang="nl-NL" dirty="0"/>
          </a:p>
          <a:p>
            <a:r>
              <a:rPr lang="nl-NL" dirty="0"/>
              <a:t>Na enige tijd "herinneren" ze zich weer hoe het is om binnenshuis te zijn. Vaak zie je dat ze de eerste dagen alleen maar slapen. Als ze zich weer veilig voelen zullen ze proberen contact te maken met de voedselverstrekker en naar hem toe komen. </a:t>
            </a:r>
          </a:p>
          <a:p>
            <a:endParaRPr lang="nl-NL" dirty="0"/>
          </a:p>
          <a:p>
            <a:r>
              <a:rPr lang="nl-NL" dirty="0"/>
              <a:t>Het is ook mogelijk dat ze zich bedreigt voelen door aanwezige andere katten en agressief reageren, ook naar de mens toe. </a:t>
            </a:r>
          </a:p>
        </p:txBody>
      </p:sp>
      <p:sp>
        <p:nvSpPr>
          <p:cNvPr id="3" name="Google Shape;78;p16">
            <a:extLst>
              <a:ext uri="{FF2B5EF4-FFF2-40B4-BE49-F238E27FC236}">
                <a16:creationId xmlns:a16="http://schemas.microsoft.com/office/drawing/2014/main" id="{441CFBAC-8EDB-AD47-8575-9B32DA55B0A2}"/>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Resocialisatie </a:t>
            </a:r>
            <a:r>
              <a:rPr lang="nl" sz="2000" dirty="0">
                <a:solidFill>
                  <a:schemeClr val="bg1"/>
                </a:solidFill>
              </a:rPr>
              <a:t>volwassen katten</a:t>
            </a:r>
            <a:endParaRPr sz="2000" dirty="0">
              <a:solidFill>
                <a:schemeClr val="bg1"/>
              </a:solidFill>
            </a:endParaRPr>
          </a:p>
        </p:txBody>
      </p:sp>
    </p:spTree>
    <p:extLst>
      <p:ext uri="{BB962C8B-B14F-4D97-AF65-F5344CB8AC3E}">
        <p14:creationId xmlns:p14="http://schemas.microsoft.com/office/powerpoint/2010/main" val="26575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5610300" y="112375"/>
            <a:ext cx="3354000" cy="42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000" dirty="0">
                <a:solidFill>
                  <a:schemeClr val="bg1"/>
                </a:solidFill>
              </a:rPr>
              <a:t>Stichting LOES voor Dieren</a:t>
            </a:r>
            <a:endParaRPr sz="2000" dirty="0">
              <a:solidFill>
                <a:schemeClr val="bg1"/>
              </a:solidFill>
            </a:endParaRPr>
          </a:p>
        </p:txBody>
      </p:sp>
      <p:pic>
        <p:nvPicPr>
          <p:cNvPr id="64" name="Google Shape;64;p14"/>
          <p:cNvPicPr preferRelativeResize="0"/>
          <p:nvPr/>
        </p:nvPicPr>
        <p:blipFill>
          <a:blip r:embed="rId3">
            <a:alphaModFix/>
          </a:blip>
          <a:stretch>
            <a:fillRect/>
          </a:stretch>
        </p:blipFill>
        <p:spPr>
          <a:xfrm>
            <a:off x="5303980" y="2571751"/>
            <a:ext cx="3541199" cy="2354524"/>
          </a:xfrm>
          <a:prstGeom prst="rect">
            <a:avLst/>
          </a:prstGeom>
          <a:noFill/>
          <a:ln>
            <a:noFill/>
          </a:ln>
        </p:spPr>
      </p:pic>
      <p:sp>
        <p:nvSpPr>
          <p:cNvPr id="65" name="Google Shape;65;p14"/>
          <p:cNvSpPr txBox="1"/>
          <p:nvPr/>
        </p:nvSpPr>
        <p:spPr>
          <a:xfrm>
            <a:off x="418158" y="1177891"/>
            <a:ext cx="4153842" cy="1833846"/>
          </a:xfrm>
          <a:prstGeom prst="rect">
            <a:avLst/>
          </a:prstGeom>
          <a:noFill/>
          <a:ln>
            <a:noFill/>
          </a:ln>
        </p:spPr>
        <p:txBody>
          <a:bodyPr spcFirstLastPara="1" wrap="square" lIns="91425" tIns="91425" rIns="91425" bIns="91425" anchor="t" anchorCtr="0">
            <a:noAutofit/>
          </a:bodyPr>
          <a:lstStyle/>
          <a:p>
            <a:pPr lvl="0">
              <a:lnSpc>
                <a:spcPct val="115000"/>
              </a:lnSpc>
              <a:buClr>
                <a:schemeClr val="dk1"/>
              </a:buClr>
              <a:buSzPts val="1100"/>
            </a:pPr>
            <a:r>
              <a:rPr lang="nl-NL" dirty="0"/>
              <a:t>Introductie</a:t>
            </a:r>
          </a:p>
          <a:p>
            <a:pPr lvl="0">
              <a:lnSpc>
                <a:spcPct val="115000"/>
              </a:lnSpc>
              <a:buClr>
                <a:schemeClr val="dk1"/>
              </a:buClr>
              <a:buSzPts val="1100"/>
            </a:pPr>
            <a:endParaRPr lang="nl-NL" dirty="0"/>
          </a:p>
          <a:p>
            <a:pPr marL="285750" lvl="0" indent="-285750">
              <a:lnSpc>
                <a:spcPct val="115000"/>
              </a:lnSpc>
              <a:buClr>
                <a:schemeClr val="dk1"/>
              </a:buClr>
              <a:buSzPts val="1100"/>
              <a:buFont typeface="Arial" panose="020B0604020202020204" pitchFamily="34" charset="0"/>
              <a:buChar char="•"/>
            </a:pPr>
            <a:r>
              <a:rPr lang="nl-NL" dirty="0"/>
              <a:t>Pleeggezin sinds 1978</a:t>
            </a:r>
          </a:p>
          <a:p>
            <a:pPr marL="285750" lvl="0" indent="-285750">
              <a:lnSpc>
                <a:spcPct val="115000"/>
              </a:lnSpc>
              <a:buClr>
                <a:schemeClr val="dk1"/>
              </a:buClr>
              <a:buSzPts val="1100"/>
              <a:buFont typeface="Arial" panose="020B0604020202020204" pitchFamily="34" charset="0"/>
              <a:buChar char="•"/>
            </a:pPr>
            <a:r>
              <a:rPr lang="nl-NL" dirty="0"/>
              <a:t>Voor katten, honden, cavia’s, konijnen, knaagdieren, vogels etc.</a:t>
            </a:r>
          </a:p>
          <a:p>
            <a:pPr marL="285750" lvl="0" indent="-285750">
              <a:lnSpc>
                <a:spcPct val="115000"/>
              </a:lnSpc>
              <a:buClr>
                <a:schemeClr val="dk1"/>
              </a:buClr>
              <a:buSzPts val="1100"/>
              <a:buFont typeface="Arial" panose="020B0604020202020204" pitchFamily="34" charset="0"/>
              <a:buChar char="•"/>
            </a:pPr>
            <a:r>
              <a:rPr lang="nl-NL" dirty="0"/>
              <a:t>Zwerfkatten vangen TNR socialiseren</a:t>
            </a:r>
          </a:p>
          <a:p>
            <a:pPr marL="285750" lvl="0" indent="-285750">
              <a:lnSpc>
                <a:spcPct val="115000"/>
              </a:lnSpc>
              <a:buClr>
                <a:schemeClr val="dk1"/>
              </a:buClr>
              <a:buSzPts val="1100"/>
              <a:buFont typeface="Arial" panose="020B0604020202020204" pitchFamily="34" charset="0"/>
              <a:buChar char="•"/>
            </a:pPr>
            <a:r>
              <a:rPr lang="nl-NL" dirty="0"/>
              <a:t>Dierenartsassistente </a:t>
            </a:r>
          </a:p>
          <a:p>
            <a:pPr marL="285750" lvl="0" indent="-285750">
              <a:lnSpc>
                <a:spcPct val="115000"/>
              </a:lnSpc>
              <a:buClr>
                <a:schemeClr val="dk1"/>
              </a:buClr>
              <a:buSzPts val="1100"/>
              <a:buFont typeface="Arial" panose="020B0604020202020204" pitchFamily="34" charset="0"/>
              <a:buChar char="•"/>
            </a:pPr>
            <a:r>
              <a:rPr lang="nl-NL" dirty="0"/>
              <a:t>Gedragsbioloog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6">
            <a:extLst>
              <a:ext uri="{FF2B5EF4-FFF2-40B4-BE49-F238E27FC236}">
                <a16:creationId xmlns:a16="http://schemas.microsoft.com/office/drawing/2014/main" id="{E760601E-022A-C744-AB29-F8CD297ABB72}"/>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Resocialisatie </a:t>
            </a:r>
            <a:r>
              <a:rPr lang="nl" sz="2000" dirty="0">
                <a:solidFill>
                  <a:schemeClr val="bg1"/>
                </a:solidFill>
              </a:rPr>
              <a:t>volwassen katten</a:t>
            </a:r>
            <a:endParaRPr sz="2000" dirty="0">
              <a:solidFill>
                <a:schemeClr val="bg1"/>
              </a:solidFill>
            </a:endParaRPr>
          </a:p>
        </p:txBody>
      </p:sp>
      <p:sp>
        <p:nvSpPr>
          <p:cNvPr id="3" name="Tekstvak 2">
            <a:extLst>
              <a:ext uri="{FF2B5EF4-FFF2-40B4-BE49-F238E27FC236}">
                <a16:creationId xmlns:a16="http://schemas.microsoft.com/office/drawing/2014/main" id="{65415AE4-4633-354C-A72C-BCF19C8E7C4B}"/>
              </a:ext>
            </a:extLst>
          </p:cNvPr>
          <p:cNvSpPr txBox="1"/>
          <p:nvPr/>
        </p:nvSpPr>
        <p:spPr>
          <a:xfrm>
            <a:off x="403486" y="1379907"/>
            <a:ext cx="6720522" cy="3108543"/>
          </a:xfrm>
          <a:prstGeom prst="rect">
            <a:avLst/>
          </a:prstGeom>
          <a:noFill/>
        </p:spPr>
        <p:txBody>
          <a:bodyPr wrap="square" rtlCol="0">
            <a:spAutoFit/>
          </a:bodyPr>
          <a:lstStyle/>
          <a:p>
            <a:r>
              <a:rPr lang="nl-NL" dirty="0"/>
              <a:t>Voordelen van een kooi</a:t>
            </a:r>
          </a:p>
          <a:p>
            <a:endParaRPr lang="nl-NL" dirty="0"/>
          </a:p>
          <a:p>
            <a:pPr marL="285750" indent="-285750">
              <a:buFont typeface="Arial" panose="020B0604020202020204" pitchFamily="34" charset="0"/>
              <a:buChar char="•"/>
            </a:pPr>
            <a:r>
              <a:rPr lang="nl-NL" dirty="0"/>
              <a:t>Het is een kleine, goed verdedigbare, veilige ruimte. </a:t>
            </a:r>
          </a:p>
          <a:p>
            <a:pPr marL="285750" indent="-285750">
              <a:buFont typeface="Arial" panose="020B0604020202020204" pitchFamily="34" charset="0"/>
              <a:buChar char="•"/>
            </a:pPr>
            <a:r>
              <a:rPr lang="nl-NL" dirty="0"/>
              <a:t>Veilige ruimte om de omgeving te observeren en contacten leggen met andere bewoners. </a:t>
            </a:r>
          </a:p>
          <a:p>
            <a:pPr marL="285750" indent="-285750">
              <a:buFont typeface="Arial" panose="020B0604020202020204" pitchFamily="34" charset="0"/>
              <a:buChar char="•"/>
            </a:pPr>
            <a:r>
              <a:rPr lang="nl-NL" dirty="0"/>
              <a:t>Zet 's nachts, als het rustig is, de kooi open. De volgende ochtend zit de nieuweling meestal weer keurig in zijn eigen hok. </a:t>
            </a:r>
          </a:p>
          <a:p>
            <a:pPr marL="285750" indent="-285750">
              <a:buFont typeface="Arial" panose="020B0604020202020204" pitchFamily="34" charset="0"/>
              <a:buChar char="•"/>
            </a:pPr>
            <a:r>
              <a:rPr lang="nl-NL" dirty="0"/>
              <a:t>Na verloop van tijd durft het dier ook overdag rond te lopen en na nog weer een tijd zal hij proberen meer contact te krijgen met de voedselverstrekker. </a:t>
            </a:r>
          </a:p>
          <a:p>
            <a:pPr marL="285750" indent="-285750">
              <a:buFont typeface="Arial" panose="020B0604020202020204" pitchFamily="34" charset="0"/>
              <a:buChar char="•"/>
            </a:pPr>
            <a:r>
              <a:rPr lang="nl-NL" dirty="0"/>
              <a:t>Het proces kan versnelt worden door het dier al in de kooi te proberen te benaderen en te aaien. Rustig bewegen en praten geeft het dier vertrouwen in de goede bedoelingen van zijn verzorger.</a:t>
            </a:r>
          </a:p>
          <a:p>
            <a:pPr marL="285750" indent="-285750">
              <a:buFont typeface="Arial" panose="020B0604020202020204" pitchFamily="34" charset="0"/>
              <a:buChar char="•"/>
            </a:pPr>
            <a:endParaRPr lang="nl-NL" dirty="0"/>
          </a:p>
          <a:p>
            <a:endParaRPr lang="nl-NL" dirty="0"/>
          </a:p>
        </p:txBody>
      </p:sp>
      <p:sp>
        <p:nvSpPr>
          <p:cNvPr id="5" name="Tekstvak 4">
            <a:extLst>
              <a:ext uri="{FF2B5EF4-FFF2-40B4-BE49-F238E27FC236}">
                <a16:creationId xmlns:a16="http://schemas.microsoft.com/office/drawing/2014/main" id="{8494BAA9-C13D-D746-BF5C-FE59AB1FEDE5}"/>
              </a:ext>
            </a:extLst>
          </p:cNvPr>
          <p:cNvSpPr txBox="1"/>
          <p:nvPr/>
        </p:nvSpPr>
        <p:spPr>
          <a:xfrm>
            <a:off x="5245408" y="4134473"/>
            <a:ext cx="3694466" cy="523220"/>
          </a:xfrm>
          <a:prstGeom prst="rect">
            <a:avLst/>
          </a:prstGeom>
          <a:noFill/>
          <a:ln w="19050">
            <a:solidFill>
              <a:srgbClr val="A26E42"/>
            </a:solidFill>
          </a:ln>
        </p:spPr>
        <p:txBody>
          <a:bodyPr wrap="square" rtlCol="0">
            <a:spAutoFit/>
          </a:bodyPr>
          <a:lstStyle/>
          <a:p>
            <a:r>
              <a:rPr lang="nl-NL" dirty="0">
                <a:solidFill>
                  <a:srgbClr val="A26E42"/>
                </a:solidFill>
              </a:rPr>
              <a:t>Als een kat het hok niet verdraagt, is een grotere kooi of loslaten de enige oplossing. </a:t>
            </a:r>
          </a:p>
        </p:txBody>
      </p:sp>
    </p:spTree>
    <p:extLst>
      <p:ext uri="{BB962C8B-B14F-4D97-AF65-F5344CB8AC3E}">
        <p14:creationId xmlns:p14="http://schemas.microsoft.com/office/powerpoint/2010/main" val="188585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3F2DC38-CFCB-E94B-9F2A-2A38A514ADE5}"/>
              </a:ext>
            </a:extLst>
          </p:cNvPr>
          <p:cNvSpPr/>
          <p:nvPr/>
        </p:nvSpPr>
        <p:spPr>
          <a:xfrm>
            <a:off x="423949" y="1372520"/>
            <a:ext cx="4148052" cy="2031325"/>
          </a:xfrm>
          <a:prstGeom prst="rect">
            <a:avLst/>
          </a:prstGeom>
        </p:spPr>
        <p:txBody>
          <a:bodyPr wrap="square">
            <a:spAutoFit/>
          </a:bodyPr>
          <a:lstStyle/>
          <a:p>
            <a:r>
              <a:rPr lang="nl-NL" dirty="0"/>
              <a:t>Een tijdschema is moeilijk te geven, ieder dier reageert anders. Bij het ene dier gaat de ontwikkeling razendsnel bij het andere dier heel langzaam. </a:t>
            </a:r>
          </a:p>
          <a:p>
            <a:endParaRPr lang="nl-NL" dirty="0"/>
          </a:p>
          <a:p>
            <a:r>
              <a:rPr lang="nl-NL" dirty="0"/>
              <a:t>Belangrijk is goed opletten en inspelen op de reacties van de kat en bovenal: </a:t>
            </a:r>
            <a:r>
              <a:rPr lang="nl-NL" b="1" dirty="0"/>
              <a:t>Rustig handelen</a:t>
            </a:r>
            <a:r>
              <a:rPr lang="nl-NL" dirty="0"/>
              <a:t>, lekkere hapjes aanbieden en op een hoog toontje praten. </a:t>
            </a:r>
          </a:p>
        </p:txBody>
      </p:sp>
      <p:sp>
        <p:nvSpPr>
          <p:cNvPr id="3" name="Tekstvak 2">
            <a:extLst>
              <a:ext uri="{FF2B5EF4-FFF2-40B4-BE49-F238E27FC236}">
                <a16:creationId xmlns:a16="http://schemas.microsoft.com/office/drawing/2014/main" id="{141031BC-1199-694A-A987-76BBEA91AE68}"/>
              </a:ext>
            </a:extLst>
          </p:cNvPr>
          <p:cNvSpPr txBox="1"/>
          <p:nvPr/>
        </p:nvSpPr>
        <p:spPr>
          <a:xfrm>
            <a:off x="4909209" y="3794868"/>
            <a:ext cx="3694466" cy="954107"/>
          </a:xfrm>
          <a:prstGeom prst="rect">
            <a:avLst/>
          </a:prstGeom>
          <a:noFill/>
          <a:ln w="19050">
            <a:solidFill>
              <a:srgbClr val="A26E42"/>
            </a:solidFill>
          </a:ln>
        </p:spPr>
        <p:txBody>
          <a:bodyPr wrap="square" rtlCol="0">
            <a:spAutoFit/>
          </a:bodyPr>
          <a:lstStyle/>
          <a:p>
            <a:r>
              <a:rPr lang="nl-NL" dirty="0">
                <a:solidFill>
                  <a:srgbClr val="A26E42"/>
                </a:solidFill>
              </a:rPr>
              <a:t>Enkele druppels valeriaan door het drinkwater gedurende een aantal dagen of weken kan het dier dan helpen tot rust te komen. </a:t>
            </a:r>
          </a:p>
        </p:txBody>
      </p:sp>
      <p:sp>
        <p:nvSpPr>
          <p:cNvPr id="4" name="Google Shape;78;p16">
            <a:extLst>
              <a:ext uri="{FF2B5EF4-FFF2-40B4-BE49-F238E27FC236}">
                <a16:creationId xmlns:a16="http://schemas.microsoft.com/office/drawing/2014/main" id="{78949392-A5B8-3C47-8A7E-8597649AB585}"/>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Resocialisatie </a:t>
            </a:r>
            <a:r>
              <a:rPr lang="nl" sz="2000" dirty="0">
                <a:solidFill>
                  <a:schemeClr val="bg1"/>
                </a:solidFill>
              </a:rPr>
              <a:t>volwassen katten</a:t>
            </a:r>
            <a:endParaRPr sz="2000" dirty="0">
              <a:solidFill>
                <a:schemeClr val="bg1"/>
              </a:solidFill>
            </a:endParaRPr>
          </a:p>
        </p:txBody>
      </p:sp>
      <p:pic>
        <p:nvPicPr>
          <p:cNvPr id="5" name="Afbeelding 4">
            <a:extLst>
              <a:ext uri="{FF2B5EF4-FFF2-40B4-BE49-F238E27FC236}">
                <a16:creationId xmlns:a16="http://schemas.microsoft.com/office/drawing/2014/main" id="{6C01B987-A2C8-4A4C-9A24-B0257182AB7D}"/>
              </a:ext>
            </a:extLst>
          </p:cNvPr>
          <p:cNvPicPr>
            <a:picLocks noChangeAspect="1"/>
          </p:cNvPicPr>
          <p:nvPr/>
        </p:nvPicPr>
        <p:blipFill>
          <a:blip r:embed="rId2"/>
          <a:stretch>
            <a:fillRect/>
          </a:stretch>
        </p:blipFill>
        <p:spPr>
          <a:xfrm>
            <a:off x="4909210" y="1459974"/>
            <a:ext cx="3694466" cy="2029726"/>
          </a:xfrm>
          <a:prstGeom prst="rect">
            <a:avLst/>
          </a:prstGeom>
        </p:spPr>
      </p:pic>
    </p:spTree>
    <p:extLst>
      <p:ext uri="{BB962C8B-B14F-4D97-AF65-F5344CB8AC3E}">
        <p14:creationId xmlns:p14="http://schemas.microsoft.com/office/powerpoint/2010/main" val="39732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5DDF128-6DF1-0C4A-9565-387445E85DDC}"/>
              </a:ext>
            </a:extLst>
          </p:cNvPr>
          <p:cNvPicPr>
            <a:picLocks noChangeAspect="1"/>
          </p:cNvPicPr>
          <p:nvPr/>
        </p:nvPicPr>
        <p:blipFill>
          <a:blip r:embed="rId2"/>
          <a:stretch>
            <a:fillRect/>
          </a:stretch>
        </p:blipFill>
        <p:spPr>
          <a:xfrm>
            <a:off x="466849" y="2409021"/>
            <a:ext cx="4109405" cy="821881"/>
          </a:xfrm>
          <a:prstGeom prst="rect">
            <a:avLst/>
          </a:prstGeom>
        </p:spPr>
      </p:pic>
      <p:pic>
        <p:nvPicPr>
          <p:cNvPr id="5" name="Afbeelding 4">
            <a:extLst>
              <a:ext uri="{FF2B5EF4-FFF2-40B4-BE49-F238E27FC236}">
                <a16:creationId xmlns:a16="http://schemas.microsoft.com/office/drawing/2014/main" id="{D0F5D749-8E77-EE44-9BE6-BE50FDB845C4}"/>
              </a:ext>
            </a:extLst>
          </p:cNvPr>
          <p:cNvPicPr>
            <a:picLocks noChangeAspect="1"/>
          </p:cNvPicPr>
          <p:nvPr/>
        </p:nvPicPr>
        <p:blipFill rotWithShape="1">
          <a:blip r:embed="rId3"/>
          <a:srcRect t="11204" b="4138"/>
          <a:stretch/>
        </p:blipFill>
        <p:spPr>
          <a:xfrm>
            <a:off x="4912821" y="1225979"/>
            <a:ext cx="3765665" cy="3187963"/>
          </a:xfrm>
          <a:prstGeom prst="rect">
            <a:avLst/>
          </a:prstGeom>
        </p:spPr>
      </p:pic>
    </p:spTree>
    <p:extLst>
      <p:ext uri="{BB962C8B-B14F-4D97-AF65-F5344CB8AC3E}">
        <p14:creationId xmlns:p14="http://schemas.microsoft.com/office/powerpoint/2010/main" val="2718273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6">
            <a:extLst>
              <a:ext uri="{FF2B5EF4-FFF2-40B4-BE49-F238E27FC236}">
                <a16:creationId xmlns:a16="http://schemas.microsoft.com/office/drawing/2014/main" id="{EA6C0043-E969-474A-BE2E-249221C6E993}"/>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honden</a:t>
            </a:r>
            <a:endParaRPr sz="2000" dirty="0">
              <a:solidFill>
                <a:schemeClr val="bg1"/>
              </a:solidFill>
            </a:endParaRPr>
          </a:p>
        </p:txBody>
      </p:sp>
      <p:sp>
        <p:nvSpPr>
          <p:cNvPr id="3" name="Tekstvak 2">
            <a:extLst>
              <a:ext uri="{FF2B5EF4-FFF2-40B4-BE49-F238E27FC236}">
                <a16:creationId xmlns:a16="http://schemas.microsoft.com/office/drawing/2014/main" id="{E6CB6C55-237B-CF4A-9215-0217A9A398B3}"/>
              </a:ext>
            </a:extLst>
          </p:cNvPr>
          <p:cNvSpPr txBox="1"/>
          <p:nvPr/>
        </p:nvSpPr>
        <p:spPr>
          <a:xfrm>
            <a:off x="415637" y="1365235"/>
            <a:ext cx="4156363" cy="2893100"/>
          </a:xfrm>
          <a:prstGeom prst="rect">
            <a:avLst/>
          </a:prstGeom>
          <a:noFill/>
        </p:spPr>
        <p:txBody>
          <a:bodyPr wrap="square" rtlCol="0">
            <a:spAutoFit/>
          </a:bodyPr>
          <a:lstStyle/>
          <a:p>
            <a:pPr marL="285750" indent="-285750">
              <a:buFont typeface="Arial" panose="020B0604020202020204" pitchFamily="34" charset="0"/>
              <a:buChar char="•"/>
            </a:pPr>
            <a:r>
              <a:rPr lang="nl-NL" dirty="0"/>
              <a:t>Inprenting werkt bij honden en katten hetzelfde</a:t>
            </a:r>
          </a:p>
          <a:p>
            <a:pPr marL="285750" indent="-285750">
              <a:buFont typeface="Arial" panose="020B0604020202020204" pitchFamily="34" charset="0"/>
              <a:buChar char="•"/>
            </a:pPr>
            <a:r>
              <a:rPr lang="nl-NL" dirty="0"/>
              <a:t>Gedragsproblemen: vooral bij honden die niet in een gezinssituatie opgroeien</a:t>
            </a:r>
            <a:br>
              <a:rPr lang="nl-NL" dirty="0"/>
            </a:br>
            <a:r>
              <a:rPr lang="nl-NL" dirty="0"/>
              <a:t>(buitenkennel, broodfokker of in het wild als zwerfhond)</a:t>
            </a:r>
          </a:p>
          <a:p>
            <a:pPr marL="285750" indent="-285750">
              <a:buFont typeface="Arial" panose="020B0604020202020204" pitchFamily="34" charset="0"/>
              <a:buChar char="•"/>
            </a:pPr>
            <a:r>
              <a:rPr lang="nl-NL" dirty="0"/>
              <a:t>In huis leren ze dat mensen bij de familie horen, maar in een kennel of nog erger, buiten, werkt het niet zo.</a:t>
            </a:r>
          </a:p>
          <a:p>
            <a:pPr marL="285750" indent="-285750">
              <a:buFont typeface="Arial" panose="020B0604020202020204" pitchFamily="34" charset="0"/>
              <a:buChar char="•"/>
            </a:pPr>
            <a:r>
              <a:rPr lang="nl-NL" dirty="0" err="1"/>
              <a:t>Puppies</a:t>
            </a:r>
            <a:r>
              <a:rPr lang="nl-NL" dirty="0"/>
              <a:t> van broodfokkers worden vaak veel te jong verkocht (&lt;7 weken)</a:t>
            </a:r>
            <a:br>
              <a:rPr lang="nl-NL" dirty="0"/>
            </a:br>
            <a:r>
              <a:rPr lang="nl-NL" dirty="0"/>
              <a:t>De pup leert dan geen hondentaal, maar is dan nog wel te socialiseren naar mensen.</a:t>
            </a:r>
          </a:p>
          <a:p>
            <a:endParaRPr lang="nl-NL" dirty="0"/>
          </a:p>
        </p:txBody>
      </p:sp>
      <p:pic>
        <p:nvPicPr>
          <p:cNvPr id="4" name="Afbeelding 3">
            <a:extLst>
              <a:ext uri="{FF2B5EF4-FFF2-40B4-BE49-F238E27FC236}">
                <a16:creationId xmlns:a16="http://schemas.microsoft.com/office/drawing/2014/main" id="{DDAA7633-D6B3-9347-9120-599234C4A179}"/>
              </a:ext>
            </a:extLst>
          </p:cNvPr>
          <p:cNvPicPr>
            <a:picLocks noChangeAspect="1"/>
          </p:cNvPicPr>
          <p:nvPr/>
        </p:nvPicPr>
        <p:blipFill rotWithShape="1">
          <a:blip r:embed="rId2"/>
          <a:srcRect t="9582" b="24657"/>
          <a:stretch/>
        </p:blipFill>
        <p:spPr>
          <a:xfrm>
            <a:off x="4848919" y="1582950"/>
            <a:ext cx="3767338" cy="2477422"/>
          </a:xfrm>
          <a:prstGeom prst="rect">
            <a:avLst/>
          </a:prstGeom>
        </p:spPr>
      </p:pic>
    </p:spTree>
    <p:extLst>
      <p:ext uri="{BB962C8B-B14F-4D97-AF65-F5344CB8AC3E}">
        <p14:creationId xmlns:p14="http://schemas.microsoft.com/office/powerpoint/2010/main" val="374371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C218198-96DE-6246-82AB-E81338C4C12D}"/>
              </a:ext>
            </a:extLst>
          </p:cNvPr>
          <p:cNvSpPr txBox="1"/>
          <p:nvPr/>
        </p:nvSpPr>
        <p:spPr>
          <a:xfrm>
            <a:off x="415637" y="1230287"/>
            <a:ext cx="4156364" cy="3108543"/>
          </a:xfrm>
          <a:prstGeom prst="rect">
            <a:avLst/>
          </a:prstGeom>
          <a:noFill/>
        </p:spPr>
        <p:txBody>
          <a:bodyPr wrap="square" rtlCol="0">
            <a:spAutoFit/>
          </a:bodyPr>
          <a:lstStyle/>
          <a:p>
            <a:r>
              <a:rPr lang="nl-NL" dirty="0"/>
              <a:t>De ideale situatie</a:t>
            </a:r>
          </a:p>
          <a:p>
            <a:endParaRPr lang="nl-NL" dirty="0"/>
          </a:p>
          <a:p>
            <a:pPr marL="285750" indent="-285750">
              <a:buFont typeface="Arial" panose="020B0604020202020204" pitchFamily="34" charset="0"/>
              <a:buChar char="•"/>
            </a:pPr>
            <a:r>
              <a:rPr lang="nl-NL" dirty="0"/>
              <a:t>Een goede fokker leert zijn pups vertrouwd te raken met alles wat er buitenshuis gebeurt. Vb. Ze gaan mee naar buiten, in een winkel, met de tram, bus en auto, een drukke winkelstraat, etc. </a:t>
            </a:r>
          </a:p>
          <a:p>
            <a:pPr marL="285750" indent="-285750">
              <a:buFont typeface="Arial" panose="020B0604020202020204" pitchFamily="34" charset="0"/>
              <a:buChar char="•"/>
            </a:pPr>
            <a:r>
              <a:rPr lang="nl-NL" dirty="0"/>
              <a:t>De pups worden ruim na de inprentingstijd </a:t>
            </a:r>
            <a:br>
              <a:rPr lang="nl-NL" dirty="0"/>
            </a:br>
            <a:r>
              <a:rPr lang="nl-NL" dirty="0"/>
              <a:t>(10 à </a:t>
            </a:r>
            <a:r>
              <a:rPr lang="nl-NL" dirty="0">
                <a:solidFill>
                  <a:schemeClr val="tx1"/>
                </a:solidFill>
              </a:rPr>
              <a:t>12 weken) geplaatst. Als ze redelijk zelfstandig en goed gesocialiseerd zijn.</a:t>
            </a:r>
          </a:p>
          <a:p>
            <a:pPr marL="285750" indent="-285750">
              <a:buFont typeface="Arial" panose="020B0604020202020204" pitchFamily="34" charset="0"/>
              <a:buChar char="•"/>
            </a:pPr>
            <a:r>
              <a:rPr lang="nl-NL" dirty="0">
                <a:solidFill>
                  <a:schemeClr val="tx1"/>
                </a:solidFill>
              </a:rPr>
              <a:t>Moederdieren vervullen een belangrijke rol bij het socialiseren van hun jongen naar mensen en soortgenoten.</a:t>
            </a:r>
          </a:p>
          <a:p>
            <a:pPr marL="285750" indent="-285750">
              <a:buFont typeface="Arial" panose="020B0604020202020204" pitchFamily="34" charset="0"/>
              <a:buChar char="•"/>
            </a:pPr>
            <a:endParaRPr lang="nl-NL" dirty="0"/>
          </a:p>
        </p:txBody>
      </p:sp>
      <p:sp>
        <p:nvSpPr>
          <p:cNvPr id="3" name="Google Shape;78;p16">
            <a:extLst>
              <a:ext uri="{FF2B5EF4-FFF2-40B4-BE49-F238E27FC236}">
                <a16:creationId xmlns:a16="http://schemas.microsoft.com/office/drawing/2014/main" id="{45ECDE05-5A65-2645-ADB4-EEAEE4D1739C}"/>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honden</a:t>
            </a:r>
            <a:endParaRPr sz="2000" dirty="0">
              <a:solidFill>
                <a:schemeClr val="bg1"/>
              </a:solidFill>
            </a:endParaRPr>
          </a:p>
        </p:txBody>
      </p:sp>
      <p:pic>
        <p:nvPicPr>
          <p:cNvPr id="6" name="Afbeelding 5">
            <a:extLst>
              <a:ext uri="{FF2B5EF4-FFF2-40B4-BE49-F238E27FC236}">
                <a16:creationId xmlns:a16="http://schemas.microsoft.com/office/drawing/2014/main" id="{9F3CCE00-7E15-FC40-B7AE-D8E1699903A2}"/>
              </a:ext>
            </a:extLst>
          </p:cNvPr>
          <p:cNvPicPr>
            <a:picLocks noChangeAspect="1"/>
          </p:cNvPicPr>
          <p:nvPr/>
        </p:nvPicPr>
        <p:blipFill rotWithShape="1">
          <a:blip r:embed="rId2"/>
          <a:srcRect b="19969"/>
          <a:stretch/>
        </p:blipFill>
        <p:spPr>
          <a:xfrm>
            <a:off x="5014964" y="1300793"/>
            <a:ext cx="3651166" cy="2922071"/>
          </a:xfrm>
          <a:prstGeom prst="rect">
            <a:avLst/>
          </a:prstGeom>
        </p:spPr>
      </p:pic>
    </p:spTree>
    <p:extLst>
      <p:ext uri="{BB962C8B-B14F-4D97-AF65-F5344CB8AC3E}">
        <p14:creationId xmlns:p14="http://schemas.microsoft.com/office/powerpoint/2010/main" val="349669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AD4CAB9-1AF9-7D40-881A-E31AE445A58F}"/>
              </a:ext>
            </a:extLst>
          </p:cNvPr>
          <p:cNvSpPr/>
          <p:nvPr/>
        </p:nvSpPr>
        <p:spPr>
          <a:xfrm>
            <a:off x="423948" y="1364550"/>
            <a:ext cx="4148052" cy="2031325"/>
          </a:xfrm>
          <a:prstGeom prst="rect">
            <a:avLst/>
          </a:prstGeom>
        </p:spPr>
        <p:txBody>
          <a:bodyPr wrap="square">
            <a:spAutoFit/>
          </a:bodyPr>
          <a:lstStyle/>
          <a:p>
            <a:r>
              <a:rPr lang="nl-NL" dirty="0"/>
              <a:t>Zwerfhonden </a:t>
            </a:r>
          </a:p>
          <a:p>
            <a:endParaRPr lang="nl-NL" dirty="0"/>
          </a:p>
          <a:p>
            <a:pPr marL="285750" indent="-285750">
              <a:buFont typeface="Arial" panose="020B0604020202020204" pitchFamily="34" charset="0"/>
              <a:buChar char="•"/>
            </a:pPr>
            <a:r>
              <a:rPr lang="nl-NL" dirty="0"/>
              <a:t>Sociaal naar andere honden</a:t>
            </a:r>
          </a:p>
          <a:p>
            <a:pPr marL="285750" indent="-285750">
              <a:buFont typeface="Arial" panose="020B0604020202020204" pitchFamily="34" charset="0"/>
              <a:buChar char="•"/>
            </a:pPr>
            <a:r>
              <a:rPr lang="nl-NL" dirty="0"/>
              <a:t>Blijven angstig naar mensen als ze ouder dan 7 weken in huis gehaald zijn</a:t>
            </a:r>
          </a:p>
          <a:p>
            <a:pPr marL="285750" indent="-285750">
              <a:buFont typeface="Arial" panose="020B0604020202020204" pitchFamily="34" charset="0"/>
              <a:buChar char="•"/>
            </a:pPr>
            <a:r>
              <a:rPr lang="nl-NL" dirty="0"/>
              <a:t>Met veel geduld kunnen ze wel aan mensen wennen en mogelijk ook hun eigen mensen vertrouwen</a:t>
            </a:r>
          </a:p>
          <a:p>
            <a:pPr marL="285750" indent="-285750">
              <a:buFont typeface="Arial" panose="020B0604020202020204" pitchFamily="34" charset="0"/>
              <a:buChar char="•"/>
            </a:pPr>
            <a:r>
              <a:rPr lang="nl-NL" dirty="0"/>
              <a:t>Blijven altijd angstig naar vreemden</a:t>
            </a:r>
          </a:p>
        </p:txBody>
      </p:sp>
      <p:sp>
        <p:nvSpPr>
          <p:cNvPr id="4" name="Google Shape;78;p16">
            <a:extLst>
              <a:ext uri="{FF2B5EF4-FFF2-40B4-BE49-F238E27FC236}">
                <a16:creationId xmlns:a16="http://schemas.microsoft.com/office/drawing/2014/main" id="{3C260594-DBE4-AF4C-8D9F-FFC159F3D667}"/>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honden</a:t>
            </a:r>
            <a:endParaRPr sz="2000" dirty="0">
              <a:solidFill>
                <a:schemeClr val="bg1"/>
              </a:solidFill>
            </a:endParaRPr>
          </a:p>
        </p:txBody>
      </p:sp>
      <p:pic>
        <p:nvPicPr>
          <p:cNvPr id="5" name="Afbeelding 4">
            <a:extLst>
              <a:ext uri="{FF2B5EF4-FFF2-40B4-BE49-F238E27FC236}">
                <a16:creationId xmlns:a16="http://schemas.microsoft.com/office/drawing/2014/main" id="{D604846B-A674-D34C-9727-F24B2E8A9604}"/>
              </a:ext>
            </a:extLst>
          </p:cNvPr>
          <p:cNvPicPr>
            <a:picLocks noChangeAspect="1"/>
          </p:cNvPicPr>
          <p:nvPr/>
        </p:nvPicPr>
        <p:blipFill>
          <a:blip r:embed="rId2"/>
          <a:stretch>
            <a:fillRect/>
          </a:stretch>
        </p:blipFill>
        <p:spPr>
          <a:xfrm>
            <a:off x="5271445" y="1300793"/>
            <a:ext cx="2922071" cy="2922071"/>
          </a:xfrm>
          <a:prstGeom prst="rect">
            <a:avLst/>
          </a:prstGeom>
        </p:spPr>
      </p:pic>
    </p:spTree>
    <p:extLst>
      <p:ext uri="{BB962C8B-B14F-4D97-AF65-F5344CB8AC3E}">
        <p14:creationId xmlns:p14="http://schemas.microsoft.com/office/powerpoint/2010/main" val="2184146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646FD7B-A351-E44F-9148-11F51438608C}"/>
              </a:ext>
            </a:extLst>
          </p:cNvPr>
          <p:cNvSpPr/>
          <p:nvPr/>
        </p:nvSpPr>
        <p:spPr>
          <a:xfrm>
            <a:off x="423949" y="1367987"/>
            <a:ext cx="6308639" cy="2462213"/>
          </a:xfrm>
          <a:prstGeom prst="rect">
            <a:avLst/>
          </a:prstGeom>
        </p:spPr>
        <p:txBody>
          <a:bodyPr wrap="square">
            <a:spAutoFit/>
          </a:bodyPr>
          <a:lstStyle/>
          <a:p>
            <a:r>
              <a:rPr lang="nl-NL" dirty="0"/>
              <a:t>Een slecht gesocialiseerde hond </a:t>
            </a:r>
          </a:p>
          <a:p>
            <a:endParaRPr lang="nl-NL" dirty="0"/>
          </a:p>
          <a:p>
            <a:pPr marL="285750" indent="-285750">
              <a:buFont typeface="Arial" panose="020B0604020202020204" pitchFamily="34" charset="0"/>
              <a:buChar char="•"/>
            </a:pPr>
            <a:r>
              <a:rPr lang="nl-NL" dirty="0"/>
              <a:t>Geef hem een veilige plek. </a:t>
            </a:r>
            <a:br>
              <a:rPr lang="nl-NL" dirty="0"/>
            </a:br>
            <a:r>
              <a:rPr lang="nl-NL" dirty="0"/>
              <a:t>Vb. Een afgedekte </a:t>
            </a:r>
            <a:r>
              <a:rPr lang="nl-NL" dirty="0" err="1"/>
              <a:t>bench</a:t>
            </a:r>
            <a:r>
              <a:rPr lang="nl-NL" dirty="0"/>
              <a:t> in een rustige omgeving, waarin hij zich terug kan trekken als het te spannend wordt. Laat hem daar ook met rust!</a:t>
            </a:r>
          </a:p>
          <a:p>
            <a:pPr marL="285750" indent="-285750">
              <a:buFont typeface="Arial" panose="020B0604020202020204" pitchFamily="34" charset="0"/>
              <a:buChar char="•"/>
            </a:pPr>
            <a:r>
              <a:rPr lang="nl-NL" dirty="0"/>
              <a:t>Lok de hond met lekkere hapjes en een rustige zachte stem. Prijs hem als hij komt op een hoog toontje, als of je tegen een baby praat.</a:t>
            </a:r>
          </a:p>
          <a:p>
            <a:pPr marL="285750" indent="-285750">
              <a:buFont typeface="Arial" panose="020B0604020202020204" pitchFamily="34" charset="0"/>
              <a:buChar char="•"/>
            </a:pPr>
            <a:r>
              <a:rPr lang="nl-NL" dirty="0"/>
              <a:t>Het helpt als je er een goed gesocialiseerde hond bij hebt, die kan laten zien wat de bedoeling is en dat de mens te vertrouwen is. </a:t>
            </a:r>
          </a:p>
          <a:p>
            <a:pPr marL="285750" indent="-285750">
              <a:buFont typeface="Arial" panose="020B0604020202020204" pitchFamily="34" charset="0"/>
              <a:buChar char="•"/>
            </a:pPr>
            <a:r>
              <a:rPr lang="nl-NL" dirty="0"/>
              <a:t>Ga niet naar drukke plaatsen, dat kan een angstige hond niet verwerken.</a:t>
            </a:r>
          </a:p>
          <a:p>
            <a:endParaRPr lang="nl-NL" dirty="0"/>
          </a:p>
        </p:txBody>
      </p:sp>
      <p:sp>
        <p:nvSpPr>
          <p:cNvPr id="3" name="Google Shape;78;p16">
            <a:extLst>
              <a:ext uri="{FF2B5EF4-FFF2-40B4-BE49-F238E27FC236}">
                <a16:creationId xmlns:a16="http://schemas.microsoft.com/office/drawing/2014/main" id="{A83819C6-F404-0B47-BF45-CB71B19B2D3E}"/>
              </a:ext>
            </a:extLst>
          </p:cNvPr>
          <p:cNvSpPr txBox="1"/>
          <p:nvPr/>
        </p:nvSpPr>
        <p:spPr>
          <a:xfrm>
            <a:off x="4813070" y="112400"/>
            <a:ext cx="4126804"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Socialisatie </a:t>
            </a:r>
            <a:r>
              <a:rPr lang="nl" sz="2000" dirty="0">
                <a:solidFill>
                  <a:schemeClr val="bg1"/>
                </a:solidFill>
              </a:rPr>
              <a:t>honden</a:t>
            </a:r>
            <a:endParaRPr sz="2000" dirty="0">
              <a:solidFill>
                <a:schemeClr val="bg1"/>
              </a:solidFill>
            </a:endParaRPr>
          </a:p>
        </p:txBody>
      </p:sp>
    </p:spTree>
    <p:extLst>
      <p:ext uri="{BB962C8B-B14F-4D97-AF65-F5344CB8AC3E}">
        <p14:creationId xmlns:p14="http://schemas.microsoft.com/office/powerpoint/2010/main" val="335317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7"/>
          <p:cNvPicPr preferRelativeResize="0"/>
          <p:nvPr/>
        </p:nvPicPr>
        <p:blipFill>
          <a:blip r:embed="rId3">
            <a:alphaModFix/>
          </a:blip>
          <a:stretch>
            <a:fillRect/>
          </a:stretch>
        </p:blipFill>
        <p:spPr>
          <a:xfrm>
            <a:off x="-37825" y="-803325"/>
            <a:ext cx="9228050" cy="6135674"/>
          </a:xfrm>
          <a:prstGeom prst="rect">
            <a:avLst/>
          </a:prstGeom>
          <a:noFill/>
          <a:ln>
            <a:noFill/>
          </a:ln>
        </p:spPr>
      </p:pic>
      <p:pic>
        <p:nvPicPr>
          <p:cNvPr id="169" name="Google Shape;169;p27"/>
          <p:cNvPicPr preferRelativeResize="0"/>
          <p:nvPr/>
        </p:nvPicPr>
        <p:blipFill>
          <a:blip r:embed="rId4">
            <a:alphaModFix/>
          </a:blip>
          <a:stretch>
            <a:fillRect/>
          </a:stretch>
        </p:blipFill>
        <p:spPr>
          <a:xfrm>
            <a:off x="475999" y="221149"/>
            <a:ext cx="1374200" cy="1153446"/>
          </a:xfrm>
          <a:prstGeom prst="rect">
            <a:avLst/>
          </a:prstGeom>
          <a:noFill/>
          <a:ln>
            <a:noFill/>
          </a:ln>
        </p:spPr>
      </p:pic>
      <p:sp>
        <p:nvSpPr>
          <p:cNvPr id="170" name="Google Shape;170;p27"/>
          <p:cNvSpPr txBox="1"/>
          <p:nvPr/>
        </p:nvSpPr>
        <p:spPr>
          <a:xfrm>
            <a:off x="2014075" y="264325"/>
            <a:ext cx="4015200" cy="10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b="1" dirty="0"/>
              <a:t>Stichting LOES voor Dieren</a:t>
            </a:r>
            <a:endParaRPr b="1" dirty="0"/>
          </a:p>
          <a:p>
            <a:pPr marL="0" lvl="0" indent="0" algn="l" rtl="0">
              <a:spcBef>
                <a:spcPts val="0"/>
              </a:spcBef>
              <a:spcAft>
                <a:spcPts val="0"/>
              </a:spcAft>
              <a:buNone/>
            </a:pPr>
            <a:r>
              <a:rPr lang="nl" sz="1200" dirty="0"/>
              <a:t>T 0294-412446</a:t>
            </a:r>
            <a:endParaRPr sz="1200" dirty="0"/>
          </a:p>
          <a:p>
            <a:pPr marL="0" lvl="0" indent="0" algn="l" rtl="0">
              <a:spcBef>
                <a:spcPts val="0"/>
              </a:spcBef>
              <a:spcAft>
                <a:spcPts val="0"/>
              </a:spcAft>
              <a:buNone/>
            </a:pPr>
            <a:r>
              <a:rPr lang="nl" sz="1200" dirty="0"/>
              <a:t>E </a:t>
            </a:r>
            <a:r>
              <a:rPr lang="nl" sz="1200" dirty="0">
                <a:solidFill>
                  <a:schemeClr val="tx1"/>
                </a:solidFill>
                <a:uFill>
                  <a:noFill/>
                </a:uFill>
                <a:hlinkClick r:id="rId5">
                  <a:extLst>
                    <a:ext uri="{A12FA001-AC4F-418D-AE19-62706E023703}">
                      <ahyp:hlinkClr xmlns:ahyp="http://schemas.microsoft.com/office/drawing/2018/hyperlinkcolor" val="tx"/>
                    </a:ext>
                  </a:extLst>
                </a:hlinkClick>
              </a:rPr>
              <a:t>info@loesvoordieren.nl</a:t>
            </a:r>
            <a:endParaRPr sz="1200" dirty="0">
              <a:solidFill>
                <a:schemeClr val="tx1"/>
              </a:solidFill>
            </a:endParaRPr>
          </a:p>
          <a:p>
            <a:pPr marL="0" lvl="0" indent="0" algn="l" rtl="0">
              <a:spcBef>
                <a:spcPts val="0"/>
              </a:spcBef>
              <a:spcAft>
                <a:spcPts val="0"/>
              </a:spcAft>
              <a:buNone/>
            </a:pPr>
            <a:r>
              <a:rPr lang="nl" sz="1200" dirty="0">
                <a:solidFill>
                  <a:schemeClr val="tx1"/>
                </a:solidFill>
                <a:uFill>
                  <a:noFill/>
                </a:uFill>
                <a:hlinkClick r:id="rId6">
                  <a:extLst>
                    <a:ext uri="{A12FA001-AC4F-418D-AE19-62706E023703}">
                      <ahyp:hlinkClr xmlns:ahyp="http://schemas.microsoft.com/office/drawing/2018/hyperlinkcolor" val="tx"/>
                    </a:ext>
                  </a:extLst>
                </a:hlinkClick>
              </a:rPr>
              <a:t>www.loesvoordieren.nl</a:t>
            </a:r>
            <a:endParaRPr sz="1200" dirty="0">
              <a:solidFill>
                <a:schemeClr val="tx1"/>
              </a:solidFill>
            </a:endParaRPr>
          </a:p>
          <a:p>
            <a:pPr marL="0" lvl="0" indent="0" algn="l" rtl="0">
              <a:spcBef>
                <a:spcPts val="0"/>
              </a:spcBef>
              <a:spcAft>
                <a:spcPts val="0"/>
              </a:spcAft>
              <a:buNone/>
            </a:pPr>
            <a:r>
              <a:rPr lang="nl" sz="1200" dirty="0"/>
              <a:t>www.facebook.com/stloes</a:t>
            </a:r>
            <a:endParaRPr sz="1200" dirty="0"/>
          </a:p>
        </p:txBody>
      </p:sp>
      <p:pic>
        <p:nvPicPr>
          <p:cNvPr id="171" name="Google Shape;171;p27"/>
          <p:cNvPicPr preferRelativeResize="0"/>
          <p:nvPr/>
        </p:nvPicPr>
        <p:blipFill>
          <a:blip r:embed="rId7">
            <a:alphaModFix/>
          </a:blip>
          <a:stretch>
            <a:fillRect/>
          </a:stretch>
        </p:blipFill>
        <p:spPr>
          <a:xfrm>
            <a:off x="251850" y="3814775"/>
            <a:ext cx="1374200" cy="947725"/>
          </a:xfrm>
          <a:prstGeom prst="rect">
            <a:avLst/>
          </a:prstGeom>
          <a:noFill/>
          <a:ln>
            <a:noFill/>
          </a:ln>
        </p:spPr>
      </p:pic>
      <p:pic>
        <p:nvPicPr>
          <p:cNvPr id="172" name="Google Shape;172;p27"/>
          <p:cNvPicPr preferRelativeResize="0"/>
          <p:nvPr/>
        </p:nvPicPr>
        <p:blipFill>
          <a:blip r:embed="rId8">
            <a:alphaModFix/>
          </a:blip>
          <a:stretch>
            <a:fillRect/>
          </a:stretch>
        </p:blipFill>
        <p:spPr>
          <a:xfrm>
            <a:off x="1530200" y="3758113"/>
            <a:ext cx="1704300" cy="1061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4" name="Rechthoek 3">
            <a:extLst>
              <a:ext uri="{FF2B5EF4-FFF2-40B4-BE49-F238E27FC236}">
                <a16:creationId xmlns:a16="http://schemas.microsoft.com/office/drawing/2014/main" id="{2CAA5AC1-39F0-A846-864C-11C7C21030E4}"/>
              </a:ext>
            </a:extLst>
          </p:cNvPr>
          <p:cNvSpPr/>
          <p:nvPr/>
        </p:nvSpPr>
        <p:spPr>
          <a:xfrm>
            <a:off x="356049" y="2202139"/>
            <a:ext cx="4153701" cy="738664"/>
          </a:xfrm>
          <a:prstGeom prst="rect">
            <a:avLst/>
          </a:prstGeom>
        </p:spPr>
        <p:txBody>
          <a:bodyPr wrap="none">
            <a:spAutoFit/>
          </a:bodyPr>
          <a:lstStyle/>
          <a:p>
            <a:pPr algn="ctr"/>
            <a:r>
              <a:rPr lang="nl-NL" dirty="0">
                <a:solidFill>
                  <a:schemeClr val="tx1"/>
                </a:solidFill>
              </a:rPr>
              <a:t>Het tam maken van dieren op een zodanige wijze </a:t>
            </a:r>
          </a:p>
          <a:p>
            <a:pPr algn="ctr"/>
            <a:r>
              <a:rPr lang="nl-NL" dirty="0">
                <a:solidFill>
                  <a:schemeClr val="tx1"/>
                </a:solidFill>
              </a:rPr>
              <a:t>dat de dieren geen angst meer hebben voor </a:t>
            </a:r>
          </a:p>
          <a:p>
            <a:pPr algn="ctr"/>
            <a:r>
              <a:rPr lang="nl-NL" dirty="0">
                <a:solidFill>
                  <a:schemeClr val="tx1"/>
                </a:solidFill>
              </a:rPr>
              <a:t>de mens en er graag mee om willen gaan.</a:t>
            </a:r>
          </a:p>
        </p:txBody>
      </p:sp>
      <p:pic>
        <p:nvPicPr>
          <p:cNvPr id="6" name="Afbeelding 5">
            <a:extLst>
              <a:ext uri="{FF2B5EF4-FFF2-40B4-BE49-F238E27FC236}">
                <a16:creationId xmlns:a16="http://schemas.microsoft.com/office/drawing/2014/main" id="{DCEEF46E-1078-2A46-84A9-CA21F0E863FF}"/>
              </a:ext>
            </a:extLst>
          </p:cNvPr>
          <p:cNvPicPr>
            <a:picLocks noChangeAspect="1"/>
          </p:cNvPicPr>
          <p:nvPr/>
        </p:nvPicPr>
        <p:blipFill>
          <a:blip r:embed="rId3"/>
          <a:stretch>
            <a:fillRect/>
          </a:stretch>
        </p:blipFill>
        <p:spPr>
          <a:xfrm>
            <a:off x="400345" y="1243423"/>
            <a:ext cx="4109405" cy="851015"/>
          </a:xfrm>
          <a:prstGeom prst="rect">
            <a:avLst/>
          </a:prstGeom>
        </p:spPr>
      </p:pic>
      <p:pic>
        <p:nvPicPr>
          <p:cNvPr id="3" name="Afbeelding 2">
            <a:extLst>
              <a:ext uri="{FF2B5EF4-FFF2-40B4-BE49-F238E27FC236}">
                <a16:creationId xmlns:a16="http://schemas.microsoft.com/office/drawing/2014/main" id="{9A5509A3-7922-884B-889B-1B1CC107BB69}"/>
              </a:ext>
            </a:extLst>
          </p:cNvPr>
          <p:cNvPicPr>
            <a:picLocks noChangeAspect="1"/>
          </p:cNvPicPr>
          <p:nvPr/>
        </p:nvPicPr>
        <p:blipFill>
          <a:blip r:embed="rId4"/>
          <a:stretch>
            <a:fillRect/>
          </a:stretch>
        </p:blipFill>
        <p:spPr>
          <a:xfrm>
            <a:off x="4663437" y="1260049"/>
            <a:ext cx="4156710" cy="3119826"/>
          </a:xfrm>
          <a:prstGeom prst="rect">
            <a:avLst/>
          </a:prstGeom>
        </p:spPr>
      </p:pic>
      <p:sp>
        <p:nvSpPr>
          <p:cNvPr id="7" name="Tekstvak 6">
            <a:extLst>
              <a:ext uri="{FF2B5EF4-FFF2-40B4-BE49-F238E27FC236}">
                <a16:creationId xmlns:a16="http://schemas.microsoft.com/office/drawing/2014/main" id="{DE95A7FC-E41F-0F4F-BA49-531EB5D82B68}"/>
              </a:ext>
            </a:extLst>
          </p:cNvPr>
          <p:cNvSpPr txBox="1"/>
          <p:nvPr/>
        </p:nvSpPr>
        <p:spPr>
          <a:xfrm>
            <a:off x="447523" y="3483959"/>
            <a:ext cx="4015047" cy="954107"/>
          </a:xfrm>
          <a:prstGeom prst="rect">
            <a:avLst/>
          </a:prstGeom>
          <a:noFill/>
        </p:spPr>
        <p:txBody>
          <a:bodyPr wrap="square" rtlCol="0">
            <a:spAutoFit/>
          </a:bodyPr>
          <a:lstStyle/>
          <a:p>
            <a:pPr algn="ctr"/>
            <a:r>
              <a:rPr lang="nl-NL" dirty="0">
                <a:solidFill>
                  <a:srgbClr val="A26E42"/>
                </a:solidFill>
              </a:rPr>
              <a:t>Of: het proces waarbij jonge dieren leren zich als sociaal dier te gedragen </a:t>
            </a:r>
            <a:r>
              <a:rPr lang="nl-NL" u="sng" dirty="0">
                <a:solidFill>
                  <a:srgbClr val="A26E42"/>
                </a:solidFill>
              </a:rPr>
              <a:t>binnen de diersoort </a:t>
            </a:r>
            <a:r>
              <a:rPr lang="nl-NL" dirty="0">
                <a:solidFill>
                  <a:srgbClr val="A26E42"/>
                </a:solidFill>
              </a:rPr>
              <a:t>waar ze toe behoren. Ze leren de taal en gebruiken en hoe zich te gedragen.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16">
            <a:extLst>
              <a:ext uri="{FF2B5EF4-FFF2-40B4-BE49-F238E27FC236}">
                <a16:creationId xmlns:a16="http://schemas.microsoft.com/office/drawing/2014/main" id="{34957191-F25D-4F41-BD87-63A0750C331B}"/>
              </a:ext>
            </a:extLst>
          </p:cNvPr>
          <p:cNvSpPr txBox="1"/>
          <p:nvPr/>
        </p:nvSpPr>
        <p:spPr>
          <a:xfrm>
            <a:off x="409498" y="1903615"/>
            <a:ext cx="6323090" cy="1926615"/>
          </a:xfrm>
          <a:prstGeom prst="rect">
            <a:avLst/>
          </a:prstGeom>
          <a:noFill/>
          <a:ln>
            <a:noFill/>
          </a:ln>
        </p:spPr>
        <p:txBody>
          <a:bodyPr spcFirstLastPara="1" wrap="square" lIns="91425" tIns="91425" rIns="91425" bIns="91425" anchor="t" anchorCtr="0">
            <a:noAutofit/>
          </a:bodyPr>
          <a:lstStyle/>
          <a:p>
            <a:pPr marL="285750" lvl="0" indent="-285750">
              <a:buFont typeface="Arial" panose="020B0604020202020204" pitchFamily="34" charset="0"/>
              <a:buChar char="•"/>
            </a:pPr>
            <a:r>
              <a:rPr lang="nl" dirty="0"/>
              <a:t>Honden: </a:t>
            </a:r>
            <a:r>
              <a:rPr lang="nl-NL" dirty="0"/>
              <a:t>zindelijkheidtraining, gehoorzaamheid, alleen kunnen zijn en niet slopen of te veel blaffen</a:t>
            </a:r>
            <a:endParaRPr lang="nl" dirty="0"/>
          </a:p>
          <a:p>
            <a:pPr lvl="0" algn="l" rtl="0">
              <a:spcBef>
                <a:spcPts val="0"/>
              </a:spcBef>
              <a:spcAft>
                <a:spcPts val="0"/>
              </a:spcAft>
            </a:pPr>
            <a:endParaRPr lang="nl" dirty="0"/>
          </a:p>
          <a:p>
            <a:pPr marL="285750" indent="-285750">
              <a:buFont typeface="Arial" panose="020B0604020202020204" pitchFamily="34" charset="0"/>
              <a:buChar char="•"/>
            </a:pPr>
            <a:r>
              <a:rPr lang="nl-NL" dirty="0"/>
              <a:t>Katten: laten oppakken, aaien, op schoot komen en niet bijten en krabben</a:t>
            </a:r>
            <a:br>
              <a:rPr lang="nl-NL" dirty="0"/>
            </a:br>
            <a:endParaRPr lang="nl-NL" dirty="0"/>
          </a:p>
          <a:p>
            <a:pPr marL="285750" indent="-285750">
              <a:buFont typeface="Arial" panose="020B0604020202020204" pitchFamily="34" charset="0"/>
              <a:buChar char="•"/>
            </a:pPr>
            <a:r>
              <a:rPr lang="nl-NL" dirty="0" err="1"/>
              <a:t>Papegaaiachtigen</a:t>
            </a:r>
            <a:r>
              <a:rPr lang="nl-NL" dirty="0"/>
              <a:t>: leren praten en bij de mensen komen zitten</a:t>
            </a:r>
            <a:br>
              <a:rPr lang="nl-NL" dirty="0"/>
            </a:br>
            <a:endParaRPr lang="nl-NL" dirty="0"/>
          </a:p>
          <a:p>
            <a:pPr marL="285750" indent="-285750">
              <a:buFont typeface="Arial" panose="020B0604020202020204" pitchFamily="34" charset="0"/>
              <a:buChar char="•"/>
            </a:pPr>
            <a:r>
              <a:rPr lang="nl-NL" dirty="0"/>
              <a:t>Knaagdieren: laten oppakken, aaien en niet wegrennen of aanvallen</a:t>
            </a:r>
          </a:p>
          <a:p>
            <a:pPr marL="285750" lvl="0" indent="-285750" algn="l" rtl="0">
              <a:spcBef>
                <a:spcPts val="0"/>
              </a:spcBef>
              <a:spcAft>
                <a:spcPts val="0"/>
              </a:spcAft>
              <a:buFont typeface="Arial" panose="020B0604020202020204" pitchFamily="34" charset="0"/>
              <a:buChar char="•"/>
            </a:pPr>
            <a:endParaRPr dirty="0"/>
          </a:p>
          <a:p>
            <a:pPr marL="285750" lvl="0" indent="-285750" algn="l" rtl="0">
              <a:spcBef>
                <a:spcPts val="0"/>
              </a:spcBef>
              <a:spcAft>
                <a:spcPts val="0"/>
              </a:spcAft>
              <a:buFont typeface="Arial" panose="020B0604020202020204" pitchFamily="34" charset="0"/>
              <a:buChar char="•"/>
            </a:pPr>
            <a:endParaRPr dirty="0"/>
          </a:p>
        </p:txBody>
      </p:sp>
      <p:sp>
        <p:nvSpPr>
          <p:cNvPr id="3" name="Google Shape;78;p16">
            <a:extLst>
              <a:ext uri="{FF2B5EF4-FFF2-40B4-BE49-F238E27FC236}">
                <a16:creationId xmlns:a16="http://schemas.microsoft.com/office/drawing/2014/main" id="{0CCD84F1-6D2B-D849-BBC2-4DF3B8F9A3B7}"/>
              </a:ext>
            </a:extLst>
          </p:cNvPr>
          <p:cNvSpPr txBox="1"/>
          <p:nvPr/>
        </p:nvSpPr>
        <p:spPr>
          <a:xfrm>
            <a:off x="5849628" y="112400"/>
            <a:ext cx="3081931"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Wat is </a:t>
            </a:r>
            <a:r>
              <a:rPr lang="nl" sz="2000" dirty="0">
                <a:solidFill>
                  <a:schemeClr val="bg1"/>
                </a:solidFill>
              </a:rPr>
              <a:t>socialisatie?</a:t>
            </a:r>
            <a:endParaRPr sz="2000" dirty="0">
              <a:solidFill>
                <a:schemeClr val="bg1"/>
              </a:solidFill>
            </a:endParaRPr>
          </a:p>
        </p:txBody>
      </p:sp>
      <p:sp>
        <p:nvSpPr>
          <p:cNvPr id="7" name="Rechthoek 6">
            <a:extLst>
              <a:ext uri="{FF2B5EF4-FFF2-40B4-BE49-F238E27FC236}">
                <a16:creationId xmlns:a16="http://schemas.microsoft.com/office/drawing/2014/main" id="{1F9B870E-64B4-A74E-A0A9-045EE38AC08C}"/>
              </a:ext>
            </a:extLst>
          </p:cNvPr>
          <p:cNvSpPr/>
          <p:nvPr/>
        </p:nvSpPr>
        <p:spPr>
          <a:xfrm>
            <a:off x="409498" y="1384301"/>
            <a:ext cx="6323089" cy="523220"/>
          </a:xfrm>
          <a:prstGeom prst="rect">
            <a:avLst/>
          </a:prstGeom>
        </p:spPr>
        <p:txBody>
          <a:bodyPr wrap="square">
            <a:spAutoFit/>
          </a:bodyPr>
          <a:lstStyle/>
          <a:p>
            <a:r>
              <a:rPr lang="nl-NL" dirty="0"/>
              <a:t>Een dier leert dat mensen zijn familie zijn </a:t>
            </a:r>
            <a:br>
              <a:rPr lang="nl-NL" dirty="0"/>
            </a:br>
            <a:r>
              <a:rPr lang="nl-NL" dirty="0"/>
              <a:t>en hoe het geacht wordt zich te gedragen.</a:t>
            </a:r>
          </a:p>
        </p:txBody>
      </p:sp>
    </p:spTree>
    <p:extLst>
      <p:ext uri="{BB962C8B-B14F-4D97-AF65-F5344CB8AC3E}">
        <p14:creationId xmlns:p14="http://schemas.microsoft.com/office/powerpoint/2010/main" val="1115190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ED07887-2D4F-E34F-BFCC-8EABB251A834}"/>
              </a:ext>
            </a:extLst>
          </p:cNvPr>
          <p:cNvSpPr txBox="1"/>
          <p:nvPr/>
        </p:nvSpPr>
        <p:spPr>
          <a:xfrm>
            <a:off x="420332" y="1390392"/>
            <a:ext cx="3943848" cy="954107"/>
          </a:xfrm>
          <a:prstGeom prst="rect">
            <a:avLst/>
          </a:prstGeom>
          <a:noFill/>
        </p:spPr>
        <p:txBody>
          <a:bodyPr wrap="square" rtlCol="0">
            <a:spAutoFit/>
          </a:bodyPr>
          <a:lstStyle/>
          <a:p>
            <a:pPr marL="285750" indent="-285750">
              <a:buFont typeface="Arial" panose="020B0604020202020204" pitchFamily="34" charset="0"/>
              <a:buChar char="•"/>
            </a:pPr>
            <a:r>
              <a:rPr lang="nl-NL" dirty="0"/>
              <a:t>Inprentingstijd: </a:t>
            </a:r>
            <a:br>
              <a:rPr lang="nl-NL" dirty="0"/>
            </a:br>
            <a:r>
              <a:rPr lang="nl-NL" dirty="0"/>
              <a:t>mens als moeder en soortgenoot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Diervriendelijk?</a:t>
            </a:r>
          </a:p>
        </p:txBody>
      </p:sp>
      <p:sp>
        <p:nvSpPr>
          <p:cNvPr id="3" name="Google Shape;78;p16">
            <a:extLst>
              <a:ext uri="{FF2B5EF4-FFF2-40B4-BE49-F238E27FC236}">
                <a16:creationId xmlns:a16="http://schemas.microsoft.com/office/drawing/2014/main" id="{1D43AE5F-C6EB-3C4B-BCAB-EAE341DF975D}"/>
              </a:ext>
            </a:extLst>
          </p:cNvPr>
          <p:cNvSpPr txBox="1"/>
          <p:nvPr/>
        </p:nvSpPr>
        <p:spPr>
          <a:xfrm>
            <a:off x="5364960" y="112400"/>
            <a:ext cx="3574913"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Hoe bereik je </a:t>
            </a:r>
            <a:r>
              <a:rPr lang="nl" sz="2000" dirty="0">
                <a:solidFill>
                  <a:schemeClr val="bg1"/>
                </a:solidFill>
              </a:rPr>
              <a:t>socialisatie?</a:t>
            </a:r>
            <a:endParaRPr sz="2000" dirty="0">
              <a:solidFill>
                <a:schemeClr val="bg1"/>
              </a:solidFill>
            </a:endParaRPr>
          </a:p>
        </p:txBody>
      </p:sp>
      <p:sp>
        <p:nvSpPr>
          <p:cNvPr id="4" name="Tekstvak 3">
            <a:extLst>
              <a:ext uri="{FF2B5EF4-FFF2-40B4-BE49-F238E27FC236}">
                <a16:creationId xmlns:a16="http://schemas.microsoft.com/office/drawing/2014/main" id="{F0B6780C-66E4-844E-8ACB-8242D558BC64}"/>
              </a:ext>
            </a:extLst>
          </p:cNvPr>
          <p:cNvSpPr txBox="1"/>
          <p:nvPr/>
        </p:nvSpPr>
        <p:spPr>
          <a:xfrm>
            <a:off x="511776" y="2572898"/>
            <a:ext cx="3694466" cy="1169551"/>
          </a:xfrm>
          <a:prstGeom prst="rect">
            <a:avLst/>
          </a:prstGeom>
          <a:noFill/>
          <a:ln w="19050">
            <a:solidFill>
              <a:srgbClr val="A26E42"/>
            </a:solidFill>
          </a:ln>
        </p:spPr>
        <p:txBody>
          <a:bodyPr wrap="square" rtlCol="0">
            <a:spAutoFit/>
          </a:bodyPr>
          <a:lstStyle/>
          <a:p>
            <a:r>
              <a:rPr lang="nl-NL" b="1" dirty="0">
                <a:solidFill>
                  <a:srgbClr val="A26E42"/>
                </a:solidFill>
              </a:rPr>
              <a:t>Wat is inprenting: </a:t>
            </a:r>
          </a:p>
          <a:p>
            <a:pPr>
              <a:buClr>
                <a:srgbClr val="A26E42"/>
              </a:buClr>
            </a:pPr>
            <a:r>
              <a:rPr lang="nl-NL" dirty="0">
                <a:solidFill>
                  <a:srgbClr val="A26E42"/>
                </a:solidFill>
              </a:rPr>
              <a:t>Inprenting is het proces, waarin een dier leert wat voor soort dier het is. Namelijk hetzelfde dier als zijn moeder en haar soortgenoten of medebewoners.</a:t>
            </a:r>
          </a:p>
        </p:txBody>
      </p:sp>
      <p:pic>
        <p:nvPicPr>
          <p:cNvPr id="5" name="Afbeelding 4">
            <a:extLst>
              <a:ext uri="{FF2B5EF4-FFF2-40B4-BE49-F238E27FC236}">
                <a16:creationId xmlns:a16="http://schemas.microsoft.com/office/drawing/2014/main" id="{43148A90-ECE3-CB46-81E3-FD13E23CD66D}"/>
              </a:ext>
            </a:extLst>
          </p:cNvPr>
          <p:cNvPicPr>
            <a:picLocks noChangeAspect="1"/>
          </p:cNvPicPr>
          <p:nvPr/>
        </p:nvPicPr>
        <p:blipFill>
          <a:blip r:embed="rId2"/>
          <a:stretch>
            <a:fillRect/>
          </a:stretch>
        </p:blipFill>
        <p:spPr>
          <a:xfrm>
            <a:off x="4663437" y="1260049"/>
            <a:ext cx="4156709" cy="3119826"/>
          </a:xfrm>
          <a:prstGeom prst="rect">
            <a:avLst/>
          </a:prstGeom>
        </p:spPr>
      </p:pic>
    </p:spTree>
    <p:extLst>
      <p:ext uri="{BB962C8B-B14F-4D97-AF65-F5344CB8AC3E}">
        <p14:creationId xmlns:p14="http://schemas.microsoft.com/office/powerpoint/2010/main" val="378189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522054C-BB1D-C84F-93F9-C93CCFF06F34}"/>
              </a:ext>
            </a:extLst>
          </p:cNvPr>
          <p:cNvSpPr txBox="1"/>
          <p:nvPr/>
        </p:nvSpPr>
        <p:spPr>
          <a:xfrm>
            <a:off x="419612" y="2106732"/>
            <a:ext cx="4152388" cy="1169551"/>
          </a:xfrm>
          <a:prstGeom prst="rect">
            <a:avLst/>
          </a:prstGeom>
          <a:noFill/>
        </p:spPr>
        <p:txBody>
          <a:bodyPr wrap="square" rtlCol="0">
            <a:spAutoFit/>
          </a:bodyPr>
          <a:lstStyle/>
          <a:p>
            <a:pPr marL="285750" indent="-285750">
              <a:buFont typeface="Arial" panose="020B0604020202020204" pitchFamily="34" charset="0"/>
              <a:buChar char="•"/>
            </a:pPr>
            <a:r>
              <a:rPr lang="nl-NL" dirty="0"/>
              <a:t>Konrad Lorenz: de grondlegger van de diergedragskunde of ethologie</a:t>
            </a:r>
            <a:br>
              <a:rPr lang="nl-NL" dirty="0"/>
            </a:br>
            <a:endParaRPr lang="nl-NL" dirty="0"/>
          </a:p>
          <a:p>
            <a:pPr marL="285750" indent="-285750">
              <a:buFont typeface="Arial" panose="020B0604020202020204" pitchFamily="34" charset="0"/>
              <a:buChar char="•"/>
            </a:pPr>
            <a:r>
              <a:rPr lang="nl-NL" dirty="0"/>
              <a:t>Inprenting bij ganzen</a:t>
            </a:r>
          </a:p>
          <a:p>
            <a:pPr marL="285750" indent="-285750">
              <a:buFont typeface="Arial" panose="020B0604020202020204" pitchFamily="34" charset="0"/>
              <a:buChar char="•"/>
            </a:pPr>
            <a:endParaRPr lang="nl-NL" dirty="0"/>
          </a:p>
        </p:txBody>
      </p:sp>
      <p:sp>
        <p:nvSpPr>
          <p:cNvPr id="6" name="Google Shape;78;p16">
            <a:extLst>
              <a:ext uri="{FF2B5EF4-FFF2-40B4-BE49-F238E27FC236}">
                <a16:creationId xmlns:a16="http://schemas.microsoft.com/office/drawing/2014/main" id="{5AB58E91-FE09-6041-8823-C6A9808493F8}"/>
              </a:ext>
            </a:extLst>
          </p:cNvPr>
          <p:cNvSpPr txBox="1"/>
          <p:nvPr/>
        </p:nvSpPr>
        <p:spPr>
          <a:xfrm>
            <a:off x="5835535" y="112400"/>
            <a:ext cx="3104338"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Inprentingstijd</a:t>
            </a:r>
            <a:endParaRPr sz="2000" dirty="0">
              <a:solidFill>
                <a:schemeClr val="bg1"/>
              </a:solidFill>
            </a:endParaRPr>
          </a:p>
        </p:txBody>
      </p:sp>
      <p:pic>
        <p:nvPicPr>
          <p:cNvPr id="7" name="Afbeelding 6">
            <a:extLst>
              <a:ext uri="{FF2B5EF4-FFF2-40B4-BE49-F238E27FC236}">
                <a16:creationId xmlns:a16="http://schemas.microsoft.com/office/drawing/2014/main" id="{DC8439E2-68B2-4B4C-A9E2-73A504466DFE}"/>
              </a:ext>
            </a:extLst>
          </p:cNvPr>
          <p:cNvPicPr>
            <a:picLocks noChangeAspect="1"/>
          </p:cNvPicPr>
          <p:nvPr/>
        </p:nvPicPr>
        <p:blipFill rotWithShape="1">
          <a:blip r:embed="rId2"/>
          <a:srcRect b="6760"/>
          <a:stretch/>
        </p:blipFill>
        <p:spPr>
          <a:xfrm>
            <a:off x="5198889" y="1083395"/>
            <a:ext cx="3067397" cy="3813368"/>
          </a:xfrm>
          <a:prstGeom prst="rect">
            <a:avLst/>
          </a:prstGeom>
        </p:spPr>
      </p:pic>
      <p:sp>
        <p:nvSpPr>
          <p:cNvPr id="8" name="Rechthoek 7">
            <a:extLst>
              <a:ext uri="{FF2B5EF4-FFF2-40B4-BE49-F238E27FC236}">
                <a16:creationId xmlns:a16="http://schemas.microsoft.com/office/drawing/2014/main" id="{40BF39B8-F01D-0E4C-8C5C-26496EE4FE73}"/>
              </a:ext>
            </a:extLst>
          </p:cNvPr>
          <p:cNvSpPr/>
          <p:nvPr/>
        </p:nvSpPr>
        <p:spPr>
          <a:xfrm>
            <a:off x="409499" y="1384301"/>
            <a:ext cx="4162502" cy="523220"/>
          </a:xfrm>
          <a:prstGeom prst="rect">
            <a:avLst/>
          </a:prstGeom>
        </p:spPr>
        <p:txBody>
          <a:bodyPr wrap="square">
            <a:spAutoFit/>
          </a:bodyPr>
          <a:lstStyle/>
          <a:p>
            <a:r>
              <a:rPr lang="nl-NL" dirty="0"/>
              <a:t>Een dier leert dat mensen zijn familie zijn </a:t>
            </a:r>
            <a:br>
              <a:rPr lang="nl-NL" dirty="0"/>
            </a:br>
            <a:r>
              <a:rPr lang="nl-NL" dirty="0"/>
              <a:t>en hoe het geacht wordt zich te gedragen.</a:t>
            </a:r>
          </a:p>
        </p:txBody>
      </p:sp>
    </p:spTree>
    <p:extLst>
      <p:ext uri="{BB962C8B-B14F-4D97-AF65-F5344CB8AC3E}">
        <p14:creationId xmlns:p14="http://schemas.microsoft.com/office/powerpoint/2010/main" val="401048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8D94408-990D-3F44-9E63-4DCF2640AEE6}"/>
              </a:ext>
            </a:extLst>
          </p:cNvPr>
          <p:cNvPicPr>
            <a:picLocks noChangeAspect="1"/>
          </p:cNvPicPr>
          <p:nvPr/>
        </p:nvPicPr>
        <p:blipFill>
          <a:blip r:embed="rId2"/>
          <a:stretch>
            <a:fillRect/>
          </a:stretch>
        </p:blipFill>
        <p:spPr>
          <a:xfrm>
            <a:off x="392032" y="2398288"/>
            <a:ext cx="4109405" cy="843348"/>
          </a:xfrm>
          <a:prstGeom prst="rect">
            <a:avLst/>
          </a:prstGeom>
        </p:spPr>
      </p:pic>
      <p:pic>
        <p:nvPicPr>
          <p:cNvPr id="4" name="Afbeelding 3">
            <a:extLst>
              <a:ext uri="{FF2B5EF4-FFF2-40B4-BE49-F238E27FC236}">
                <a16:creationId xmlns:a16="http://schemas.microsoft.com/office/drawing/2014/main" id="{7B2B1159-44F8-DC41-9BB8-F190F75A2928}"/>
              </a:ext>
            </a:extLst>
          </p:cNvPr>
          <p:cNvPicPr>
            <a:picLocks noChangeAspect="1"/>
          </p:cNvPicPr>
          <p:nvPr/>
        </p:nvPicPr>
        <p:blipFill>
          <a:blip r:embed="rId3"/>
          <a:stretch>
            <a:fillRect/>
          </a:stretch>
        </p:blipFill>
        <p:spPr>
          <a:xfrm>
            <a:off x="4663437" y="1646371"/>
            <a:ext cx="4156710" cy="2347182"/>
          </a:xfrm>
          <a:prstGeom prst="rect">
            <a:avLst/>
          </a:prstGeom>
        </p:spPr>
      </p:pic>
    </p:spTree>
    <p:extLst>
      <p:ext uri="{BB962C8B-B14F-4D97-AF65-F5344CB8AC3E}">
        <p14:creationId xmlns:p14="http://schemas.microsoft.com/office/powerpoint/2010/main" val="154824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0B1B92D-55C2-344A-B3E2-D120EA258858}"/>
              </a:ext>
            </a:extLst>
          </p:cNvPr>
          <p:cNvSpPr txBox="1"/>
          <p:nvPr/>
        </p:nvSpPr>
        <p:spPr>
          <a:xfrm>
            <a:off x="422503" y="1415331"/>
            <a:ext cx="5239910" cy="3323987"/>
          </a:xfrm>
          <a:prstGeom prst="rect">
            <a:avLst/>
          </a:prstGeom>
          <a:noFill/>
        </p:spPr>
        <p:txBody>
          <a:bodyPr wrap="square" rtlCol="0">
            <a:spAutoFit/>
          </a:bodyPr>
          <a:lstStyle/>
          <a:p>
            <a:pPr marL="285750" indent="-285750">
              <a:buFont typeface="Arial" panose="020B0604020202020204" pitchFamily="34" charset="0"/>
              <a:buChar char="•"/>
            </a:pPr>
            <a:r>
              <a:rPr lang="nl-NL" b="1" dirty="0"/>
              <a:t>Jonge </a:t>
            </a:r>
            <a:r>
              <a:rPr lang="nl-NL" b="1" dirty="0" err="1"/>
              <a:t>kittens</a:t>
            </a:r>
            <a:r>
              <a:rPr lang="nl-NL" dirty="0"/>
              <a:t>: buiten geboren en jonger dan 12 weken</a:t>
            </a:r>
            <a:br>
              <a:rPr lang="nl-NL" dirty="0"/>
            </a:br>
            <a:endParaRPr lang="nl-NL" dirty="0"/>
          </a:p>
          <a:p>
            <a:pPr marL="285750" indent="-285750">
              <a:buFont typeface="Arial" panose="020B0604020202020204" pitchFamily="34" charset="0"/>
              <a:buChar char="•"/>
            </a:pPr>
            <a:r>
              <a:rPr lang="nl-NL" b="1" dirty="0"/>
              <a:t>Verwilderde katten</a:t>
            </a:r>
            <a:r>
              <a:rPr lang="nl-NL" dirty="0"/>
              <a:t>: Katten die ooit wel met mensen samen hebben geleefd, maar meestal reeds gedurende enige tijd buiten leven. Deze laatste groep is het contact met de mens "ontwent" of heeft zulke onaangename ervaringen met mensen opgedaan, dat zij mensen niet meer vertrouwen. </a:t>
            </a:r>
            <a:br>
              <a:rPr lang="nl-NL" dirty="0"/>
            </a:br>
            <a:endParaRPr lang="nl-NL" dirty="0"/>
          </a:p>
          <a:p>
            <a:pPr marL="285750" indent="-285750">
              <a:buFont typeface="Arial" panose="020B0604020202020204" pitchFamily="34" charset="0"/>
              <a:buChar char="•"/>
            </a:pPr>
            <a:r>
              <a:rPr lang="nl-NL" b="1" dirty="0"/>
              <a:t>Wilde katten</a:t>
            </a:r>
            <a:r>
              <a:rPr lang="nl-NL" dirty="0"/>
              <a:t>: buiten geboren, ouder dan drie maanden </a:t>
            </a:r>
            <a:br>
              <a:rPr lang="nl-NL" dirty="0"/>
            </a:br>
            <a:r>
              <a:rPr lang="nl-NL" dirty="0"/>
              <a:t>zijn wel te socialiseren in de zin van geen of weinig angst voor mensen meer hebben, maar zij zullen het over het algemeen nooit toestaan dat zij aangeraakt worden.</a:t>
            </a:r>
          </a:p>
          <a:p>
            <a:br>
              <a:rPr lang="nl-NL" dirty="0"/>
            </a:br>
            <a:br>
              <a:rPr lang="nl-NL" dirty="0"/>
            </a:br>
            <a:endParaRPr lang="nl-NL" dirty="0"/>
          </a:p>
        </p:txBody>
      </p:sp>
      <p:sp>
        <p:nvSpPr>
          <p:cNvPr id="3" name="Google Shape;78;p16">
            <a:extLst>
              <a:ext uri="{FF2B5EF4-FFF2-40B4-BE49-F238E27FC236}">
                <a16:creationId xmlns:a16="http://schemas.microsoft.com/office/drawing/2014/main" id="{2EBAA595-AD6A-B248-9905-7EE322D58DE2}"/>
              </a:ext>
            </a:extLst>
          </p:cNvPr>
          <p:cNvSpPr txBox="1"/>
          <p:nvPr/>
        </p:nvSpPr>
        <p:spPr>
          <a:xfrm>
            <a:off x="2743201" y="112400"/>
            <a:ext cx="6246550" cy="423600"/>
          </a:xfrm>
          <a:prstGeom prst="rect">
            <a:avLst/>
          </a:prstGeom>
          <a:noFill/>
          <a:ln>
            <a:noFill/>
          </a:ln>
        </p:spPr>
        <p:txBody>
          <a:bodyPr spcFirstLastPara="1" wrap="square" lIns="91425" tIns="91425" rIns="91425" bIns="91425" anchor="t" anchorCtr="0">
            <a:noAutofit/>
          </a:bodyPr>
          <a:lstStyle/>
          <a:p>
            <a:pPr lvl="0"/>
            <a:r>
              <a:rPr lang="nl" sz="2000" dirty="0">
                <a:solidFill>
                  <a:schemeClr val="tx1"/>
                </a:solidFill>
              </a:rPr>
              <a:t>Welke dieren komen in aanmerking voor </a:t>
            </a:r>
            <a:r>
              <a:rPr lang="nl" sz="2000" dirty="0">
                <a:solidFill>
                  <a:schemeClr val="bg1"/>
                </a:solidFill>
              </a:rPr>
              <a:t>socialisatie?</a:t>
            </a:r>
            <a:endParaRPr sz="2000" dirty="0">
              <a:solidFill>
                <a:schemeClr val="bg1"/>
              </a:solidFill>
            </a:endParaRPr>
          </a:p>
        </p:txBody>
      </p:sp>
    </p:spTree>
    <p:extLst>
      <p:ext uri="{BB962C8B-B14F-4D97-AF65-F5344CB8AC3E}">
        <p14:creationId xmlns:p14="http://schemas.microsoft.com/office/powerpoint/2010/main" val="1620046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3" name="Google Shape;73;p15"/>
          <p:cNvSpPr txBox="1"/>
          <p:nvPr/>
        </p:nvSpPr>
        <p:spPr>
          <a:xfrm>
            <a:off x="416582" y="1323029"/>
            <a:ext cx="4063975" cy="3618600"/>
          </a:xfrm>
          <a:prstGeom prst="rect">
            <a:avLst/>
          </a:prstGeom>
          <a:noFill/>
          <a:ln>
            <a:noFill/>
          </a:ln>
        </p:spPr>
        <p:txBody>
          <a:bodyPr spcFirstLastPara="1" wrap="square" lIns="91425" tIns="91425" rIns="91425" bIns="91425" anchor="t" anchorCtr="0">
            <a:noAutofit/>
          </a:bodyPr>
          <a:lstStyle/>
          <a:p>
            <a:r>
              <a:rPr lang="nl-NL" b="1" dirty="0"/>
              <a:t>Verwachtingen</a:t>
            </a:r>
            <a:r>
              <a:rPr lang="nl-NL" dirty="0"/>
              <a:t> van de mens</a:t>
            </a:r>
          </a:p>
          <a:p>
            <a:endParaRPr lang="nl-NL" dirty="0"/>
          </a:p>
          <a:p>
            <a:r>
              <a:rPr lang="nl-NL" dirty="0"/>
              <a:t>Katten worden gesocialiseerd, omdat zij van de mens verzorging en onderdak genieten. </a:t>
            </a:r>
          </a:p>
          <a:p>
            <a:endParaRPr lang="nl-NL" dirty="0"/>
          </a:p>
          <a:p>
            <a:pPr marL="285750" indent="-285750">
              <a:buFont typeface="Arial" panose="020B0604020202020204" pitchFamily="34" charset="0"/>
              <a:buChar char="•"/>
            </a:pPr>
            <a:r>
              <a:rPr lang="nl-NL" dirty="0"/>
              <a:t>De kat moet gezelschap, aandacht en troost bieden. </a:t>
            </a:r>
          </a:p>
          <a:p>
            <a:pPr marL="285750" indent="-285750">
              <a:buFont typeface="Arial" panose="020B0604020202020204" pitchFamily="34" charset="0"/>
              <a:buChar char="•"/>
            </a:pPr>
            <a:r>
              <a:rPr lang="nl-NL" dirty="0"/>
              <a:t>De kat moet muizen vangen.</a:t>
            </a:r>
          </a:p>
          <a:p>
            <a:endParaRPr lang="nl-NL" dirty="0"/>
          </a:p>
          <a:p>
            <a:r>
              <a:rPr lang="nl-NL" dirty="0"/>
              <a:t>Er zijn helaas slechts weinig mensen die weinig of niets terugverwachten voor hun moeite. </a:t>
            </a:r>
          </a:p>
          <a:p>
            <a:endParaRPr lang="nl-NL" dirty="0"/>
          </a:p>
          <a:p>
            <a:r>
              <a:rPr lang="nl-NL" dirty="0"/>
              <a:t>Socialisatie is voor katten in opvangcentra van </a:t>
            </a:r>
            <a:r>
              <a:rPr lang="nl-NL" b="1" dirty="0"/>
              <a:t>levensbelang</a:t>
            </a:r>
            <a:r>
              <a:rPr lang="nl-NL" dirty="0"/>
              <a:t>!</a:t>
            </a:r>
          </a:p>
        </p:txBody>
      </p:sp>
      <p:sp>
        <p:nvSpPr>
          <p:cNvPr id="6" name="Google Shape;78;p16">
            <a:extLst>
              <a:ext uri="{FF2B5EF4-FFF2-40B4-BE49-F238E27FC236}">
                <a16:creationId xmlns:a16="http://schemas.microsoft.com/office/drawing/2014/main" id="{EA6FEC34-8E1D-4347-81B3-79C433672FC1}"/>
              </a:ext>
            </a:extLst>
          </p:cNvPr>
          <p:cNvSpPr txBox="1"/>
          <p:nvPr/>
        </p:nvSpPr>
        <p:spPr>
          <a:xfrm>
            <a:off x="5364960" y="112400"/>
            <a:ext cx="3574913" cy="423600"/>
          </a:xfrm>
          <a:prstGeom prst="rect">
            <a:avLst/>
          </a:prstGeom>
          <a:noFill/>
          <a:ln>
            <a:noFill/>
          </a:ln>
        </p:spPr>
        <p:txBody>
          <a:bodyPr spcFirstLastPara="1" wrap="square" lIns="91425" tIns="91425" rIns="91425" bIns="91425" anchor="t" anchorCtr="0">
            <a:noAutofit/>
          </a:bodyPr>
          <a:lstStyle/>
          <a:p>
            <a:pPr lvl="0" algn="r"/>
            <a:r>
              <a:rPr lang="nl" sz="2000" dirty="0">
                <a:solidFill>
                  <a:schemeClr val="tx1"/>
                </a:solidFill>
              </a:rPr>
              <a:t>Waarom </a:t>
            </a:r>
            <a:r>
              <a:rPr lang="nl" sz="2000" dirty="0">
                <a:solidFill>
                  <a:schemeClr val="bg1"/>
                </a:solidFill>
              </a:rPr>
              <a:t>socialisatie?</a:t>
            </a:r>
            <a:endParaRPr sz="2000" dirty="0">
              <a:solidFill>
                <a:schemeClr val="bg1"/>
              </a:solidFill>
            </a:endParaRPr>
          </a:p>
        </p:txBody>
      </p:sp>
      <p:pic>
        <p:nvPicPr>
          <p:cNvPr id="3" name="Afbeelding 2">
            <a:extLst>
              <a:ext uri="{FF2B5EF4-FFF2-40B4-BE49-F238E27FC236}">
                <a16:creationId xmlns:a16="http://schemas.microsoft.com/office/drawing/2014/main" id="{C6C77E3A-9F56-2B4C-BE5B-07659D76E836}"/>
              </a:ext>
            </a:extLst>
          </p:cNvPr>
          <p:cNvPicPr>
            <a:picLocks noChangeAspect="1"/>
          </p:cNvPicPr>
          <p:nvPr/>
        </p:nvPicPr>
        <p:blipFill>
          <a:blip r:embed="rId3"/>
          <a:stretch>
            <a:fillRect/>
          </a:stretch>
        </p:blipFill>
        <p:spPr>
          <a:xfrm>
            <a:off x="5364960" y="992564"/>
            <a:ext cx="2915197" cy="3878694"/>
          </a:xfrm>
          <a:prstGeom prst="rect">
            <a:avLst/>
          </a:prstGeom>
        </p:spPr>
      </p:pic>
    </p:spTree>
  </p:cSld>
  <p:clrMapOvr>
    <a:masterClrMapping/>
  </p:clrMapOvr>
</p:sld>
</file>

<file path=ppt/theme/theme1.xml><?xml version="1.0" encoding="utf-8"?>
<a:theme xmlns:a="http://schemas.openxmlformats.org/drawingml/2006/main" name="Stichting LOES">
  <a:themeElements>
    <a:clrScheme name="Simple Light">
      <a:dk1>
        <a:srgbClr val="000000"/>
      </a:dk1>
      <a:lt1>
        <a:srgbClr val="FFFFFF"/>
      </a:lt1>
      <a:dk2>
        <a:srgbClr val="595959"/>
      </a:dk2>
      <a:lt2>
        <a:srgbClr val="EEEEEE"/>
      </a:lt2>
      <a:accent1>
        <a:srgbClr val="6AA84F"/>
      </a:accent1>
      <a:accent2>
        <a:srgbClr val="93C47D"/>
      </a:accent2>
      <a:accent3>
        <a:srgbClr val="B6D7A8"/>
      </a:accent3>
      <a:accent4>
        <a:srgbClr val="D9EAD3"/>
      </a:accent4>
      <a:accent5>
        <a:srgbClr val="F1C232"/>
      </a:accent5>
      <a:accent6>
        <a:srgbClr val="E06666"/>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1248</Words>
  <Application>Microsoft Macintosh PowerPoint</Application>
  <PresentationFormat>Diavoorstelling (16:9)</PresentationFormat>
  <Paragraphs>173</Paragraphs>
  <Slides>27</Slides>
  <Notes>6</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27</vt:i4>
      </vt:variant>
    </vt:vector>
  </HeadingPairs>
  <TitlesOfParts>
    <vt:vector size="29" baseType="lpstr">
      <vt:lpstr>Arial</vt:lpstr>
      <vt:lpstr>Stichting LOES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Microsoft Office User</cp:lastModifiedBy>
  <cp:revision>72</cp:revision>
  <dcterms:modified xsi:type="dcterms:W3CDTF">2023-11-13T12:06:00Z</dcterms:modified>
</cp:coreProperties>
</file>