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3" r:id="rId1"/>
  </p:sldMasterIdLst>
  <p:notesMasterIdLst>
    <p:notesMasterId r:id="rId58"/>
  </p:notesMasterIdLst>
  <p:sldIdLst>
    <p:sldId id="258" r:id="rId2"/>
    <p:sldId id="259" r:id="rId3"/>
    <p:sldId id="303" r:id="rId4"/>
    <p:sldId id="277" r:id="rId5"/>
    <p:sldId id="280" r:id="rId6"/>
    <p:sldId id="312" r:id="rId7"/>
    <p:sldId id="263" r:id="rId8"/>
    <p:sldId id="336" r:id="rId9"/>
    <p:sldId id="309" r:id="rId10"/>
    <p:sldId id="310" r:id="rId11"/>
    <p:sldId id="311" r:id="rId12"/>
    <p:sldId id="308" r:id="rId13"/>
    <p:sldId id="319" r:id="rId14"/>
    <p:sldId id="316" r:id="rId15"/>
    <p:sldId id="315" r:id="rId16"/>
    <p:sldId id="321" r:id="rId17"/>
    <p:sldId id="331" r:id="rId18"/>
    <p:sldId id="332" r:id="rId19"/>
    <p:sldId id="333" r:id="rId20"/>
    <p:sldId id="317" r:id="rId21"/>
    <p:sldId id="314" r:id="rId22"/>
    <p:sldId id="330" r:id="rId23"/>
    <p:sldId id="334" r:id="rId24"/>
    <p:sldId id="335" r:id="rId25"/>
    <p:sldId id="318" r:id="rId26"/>
    <p:sldId id="266" r:id="rId27"/>
    <p:sldId id="346" r:id="rId28"/>
    <p:sldId id="265" r:id="rId29"/>
    <p:sldId id="349" r:id="rId30"/>
    <p:sldId id="273" r:id="rId31"/>
    <p:sldId id="272" r:id="rId32"/>
    <p:sldId id="264" r:id="rId33"/>
    <p:sldId id="348" r:id="rId34"/>
    <p:sldId id="268" r:id="rId35"/>
    <p:sldId id="286" r:id="rId36"/>
    <p:sldId id="326" r:id="rId37"/>
    <p:sldId id="289" r:id="rId38"/>
    <p:sldId id="294" r:id="rId39"/>
    <p:sldId id="323" r:id="rId40"/>
    <p:sldId id="340" r:id="rId41"/>
    <p:sldId id="342" r:id="rId42"/>
    <p:sldId id="325" r:id="rId43"/>
    <p:sldId id="341" r:id="rId44"/>
    <p:sldId id="347" r:id="rId45"/>
    <p:sldId id="269" r:id="rId46"/>
    <p:sldId id="337" r:id="rId47"/>
    <p:sldId id="328" r:id="rId48"/>
    <p:sldId id="327" r:id="rId49"/>
    <p:sldId id="339" r:id="rId50"/>
    <p:sldId id="344" r:id="rId51"/>
    <p:sldId id="345" r:id="rId52"/>
    <p:sldId id="270" r:id="rId53"/>
    <p:sldId id="350" r:id="rId54"/>
    <p:sldId id="283" r:id="rId55"/>
    <p:sldId id="281" r:id="rId56"/>
    <p:sldId id="260"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cretariaat Stichting BEDENK" initials="SS" lastIdx="6" clrIdx="0">
    <p:extLst>
      <p:ext uri="{19B8F6BF-5375-455C-9EA6-DF929625EA0E}">
        <p15:presenceInfo xmlns:p15="http://schemas.microsoft.com/office/powerpoint/2012/main" userId="08a4162d8077be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5T09:50:01.756"/>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5T09:50:02.80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00355-88BB-4BCC-8783-09FBC5F60709}" type="datetimeFigureOut">
              <a:rPr lang="nl-NL" smtClean="0"/>
              <a:t>12-4-2024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03948-C301-4F63-8554-738EB48E121E}" type="slidenum">
              <a:rPr lang="nl-NL" smtClean="0"/>
              <a:t>‹nr.›</a:t>
            </a:fld>
            <a:endParaRPr lang="nl-NL"/>
          </a:p>
        </p:txBody>
      </p:sp>
    </p:spTree>
    <p:extLst>
      <p:ext uri="{BB962C8B-B14F-4D97-AF65-F5344CB8AC3E}">
        <p14:creationId xmlns:p14="http://schemas.microsoft.com/office/powerpoint/2010/main" val="1053242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abbitwiki.com/wiki/Sarcocystis" TargetMode="External"/><Relationship Id="rId3" Type="http://schemas.openxmlformats.org/officeDocument/2006/relationships/hyperlink" Target="https://wabbitwiki.com/wiki/Coccidiosis" TargetMode="External"/><Relationship Id="rId7" Type="http://schemas.openxmlformats.org/officeDocument/2006/relationships/hyperlink" Target="https://wabbitwiki.com/wiki/Obeliscoides_cuniculi"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abbitwiki.com/wiki/Raccoon_roundworm" TargetMode="External"/><Relationship Id="rId5" Type="http://schemas.openxmlformats.org/officeDocument/2006/relationships/hyperlink" Target="https://wabbitwiki.com/wiki/Pinworms" TargetMode="External"/><Relationship Id="rId10" Type="http://schemas.openxmlformats.org/officeDocument/2006/relationships/hyperlink" Target="https://wabbitwiki.com/wiki/Toxoplasmosis" TargetMode="External"/><Relationship Id="rId4" Type="http://schemas.openxmlformats.org/officeDocument/2006/relationships/hyperlink" Target="https://wabbitwiki.com/wiki/Encephalitozoon_cuniculi" TargetMode="External"/><Relationship Id="rId9" Type="http://schemas.openxmlformats.org/officeDocument/2006/relationships/hyperlink" Target="https://wabbitwiki.com/wiki/Tapeworm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23sec</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a:t>
            </a:fld>
            <a:endParaRPr lang="nl-NL"/>
          </a:p>
        </p:txBody>
      </p:sp>
    </p:spTree>
    <p:extLst>
      <p:ext uri="{BB962C8B-B14F-4D97-AF65-F5344CB8AC3E}">
        <p14:creationId xmlns:p14="http://schemas.microsoft.com/office/powerpoint/2010/main" val="2956727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4,5sec</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10</a:t>
            </a:fld>
            <a:endParaRPr lang="nl-NL"/>
          </a:p>
        </p:txBody>
      </p:sp>
    </p:spTree>
    <p:extLst>
      <p:ext uri="{BB962C8B-B14F-4D97-AF65-F5344CB8AC3E}">
        <p14:creationId xmlns:p14="http://schemas.microsoft.com/office/powerpoint/2010/main" val="7541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3sec</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11</a:t>
            </a:fld>
            <a:endParaRPr lang="nl-NL"/>
          </a:p>
        </p:txBody>
      </p:sp>
    </p:spTree>
    <p:extLst>
      <p:ext uri="{BB962C8B-B14F-4D97-AF65-F5344CB8AC3E}">
        <p14:creationId xmlns:p14="http://schemas.microsoft.com/office/powerpoint/2010/main" val="1518529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12</a:t>
            </a:fld>
            <a:endParaRPr lang="nl-NL"/>
          </a:p>
        </p:txBody>
      </p:sp>
    </p:spTree>
    <p:extLst>
      <p:ext uri="{BB962C8B-B14F-4D97-AF65-F5344CB8AC3E}">
        <p14:creationId xmlns:p14="http://schemas.microsoft.com/office/powerpoint/2010/main" val="64947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13</a:t>
            </a:fld>
            <a:endParaRPr lang="nl-NL"/>
          </a:p>
        </p:txBody>
      </p:sp>
    </p:spTree>
    <p:extLst>
      <p:ext uri="{BB962C8B-B14F-4D97-AF65-F5344CB8AC3E}">
        <p14:creationId xmlns:p14="http://schemas.microsoft.com/office/powerpoint/2010/main" val="1483233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5A534F"/>
                </a:solidFill>
                <a:effectLst/>
                <a:highlight>
                  <a:srgbClr val="FFFFFF"/>
                </a:highlight>
                <a:latin typeface="Proxima Soft"/>
              </a:rPr>
              <a:t>Schilfers in de vacht/roos</a:t>
            </a:r>
          </a:p>
          <a:p>
            <a:pPr algn="l">
              <a:buFont typeface="Arial" panose="020B0604020202020204" pitchFamily="34" charset="0"/>
              <a:buChar char="•"/>
            </a:pPr>
            <a:endParaRPr lang="nl-NL" b="0" i="0" dirty="0">
              <a:solidFill>
                <a:srgbClr val="5A534F"/>
              </a:solidFill>
              <a:effectLst/>
              <a:highlight>
                <a:srgbClr val="FFFFFF"/>
              </a:highlight>
              <a:latin typeface="Proxima Soft"/>
            </a:endParaRPr>
          </a:p>
          <a:p>
            <a:pPr algn="l">
              <a:buFont typeface="Arial" panose="020B0604020202020204" pitchFamily="34" charset="0"/>
              <a:buChar char="•"/>
            </a:pPr>
            <a:r>
              <a:rPr lang="nl-NL" b="0" i="0" dirty="0">
                <a:solidFill>
                  <a:srgbClr val="5A534F"/>
                </a:solidFill>
                <a:effectLst/>
                <a:highlight>
                  <a:srgbClr val="FFFFFF"/>
                </a:highlight>
                <a:latin typeface="Proxima Soft"/>
              </a:rPr>
              <a:t>Losse haren</a:t>
            </a:r>
          </a:p>
          <a:p>
            <a:pPr algn="l">
              <a:buFont typeface="Arial" panose="020B0604020202020204" pitchFamily="34" charset="0"/>
              <a:buChar char="•"/>
            </a:pPr>
            <a:r>
              <a:rPr lang="nl-NL" b="0" i="0" dirty="0">
                <a:solidFill>
                  <a:srgbClr val="5A534F"/>
                </a:solidFill>
                <a:effectLst/>
                <a:highlight>
                  <a:srgbClr val="FFFFFF"/>
                </a:highlight>
                <a:latin typeface="Proxima Soft"/>
              </a:rPr>
              <a:t>Kale plekken</a:t>
            </a:r>
          </a:p>
          <a:p>
            <a:pPr algn="l">
              <a:buFont typeface="Arial" panose="020B0604020202020204" pitchFamily="34" charset="0"/>
              <a:buChar char="•"/>
            </a:pPr>
            <a:r>
              <a:rPr lang="nl-NL" b="0" i="0" dirty="0">
                <a:solidFill>
                  <a:srgbClr val="5A534F"/>
                </a:solidFill>
                <a:effectLst/>
                <a:highlight>
                  <a:srgbClr val="FFFFFF"/>
                </a:highlight>
                <a:latin typeface="Proxima Soft"/>
              </a:rPr>
              <a:t>Eventueel donkere puntjes op de haren</a:t>
            </a:r>
          </a:p>
          <a:p>
            <a:pPr algn="l">
              <a:buFont typeface="Arial" panose="020B0604020202020204" pitchFamily="34" charset="0"/>
              <a:buChar char="•"/>
            </a:pPr>
            <a:r>
              <a:rPr lang="nl-NL" b="0" i="0" dirty="0">
                <a:solidFill>
                  <a:srgbClr val="5A534F"/>
                </a:solidFill>
                <a:effectLst/>
                <a:highlight>
                  <a:srgbClr val="FFFFFF"/>
                </a:highlight>
                <a:latin typeface="Proxima Soft"/>
              </a:rPr>
              <a:t>Geen of zeer milde jeuk</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14</a:t>
            </a:fld>
            <a:endParaRPr lang="nl-NL"/>
          </a:p>
        </p:txBody>
      </p:sp>
    </p:spTree>
    <p:extLst>
      <p:ext uri="{BB962C8B-B14F-4D97-AF65-F5344CB8AC3E}">
        <p14:creationId xmlns:p14="http://schemas.microsoft.com/office/powerpoint/2010/main" val="397167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5A534F"/>
                </a:solidFill>
                <a:effectLst/>
                <a:highlight>
                  <a:srgbClr val="FFFFFF"/>
                </a:highlight>
                <a:latin typeface="Proxima Soft"/>
              </a:rPr>
              <a:t>Extreme jeuk, die zelfs een toeval kan veroorzaken</a:t>
            </a:r>
          </a:p>
          <a:p>
            <a:pPr algn="l">
              <a:buFont typeface="Arial" panose="020B0604020202020204" pitchFamily="34" charset="0"/>
              <a:buNone/>
            </a:pPr>
            <a:endParaRPr lang="nl-NL" b="0" i="0" dirty="0">
              <a:solidFill>
                <a:srgbClr val="5A534F"/>
              </a:solidFill>
              <a:effectLst/>
              <a:highlight>
                <a:srgbClr val="FFFFFF"/>
              </a:highlight>
              <a:latin typeface="Proxima Soft"/>
            </a:endParaRPr>
          </a:p>
          <a:p>
            <a:pPr algn="l">
              <a:buFont typeface="Arial" panose="020B0604020202020204" pitchFamily="34" charset="0"/>
              <a:buChar char="•"/>
            </a:pPr>
            <a:r>
              <a:rPr lang="nl-NL" b="0" i="0" dirty="0">
                <a:solidFill>
                  <a:srgbClr val="5A534F"/>
                </a:solidFill>
                <a:effectLst/>
                <a:highlight>
                  <a:srgbClr val="FFFFFF"/>
                </a:highlight>
                <a:latin typeface="Proxima Soft"/>
              </a:rPr>
              <a:t>Veel krabben en bijten</a:t>
            </a:r>
          </a:p>
          <a:p>
            <a:pPr algn="l">
              <a:buFont typeface="Arial" panose="020B0604020202020204" pitchFamily="34" charset="0"/>
              <a:buChar char="•"/>
            </a:pPr>
            <a:r>
              <a:rPr lang="nl-NL" b="0" i="0" dirty="0">
                <a:solidFill>
                  <a:srgbClr val="5A534F"/>
                </a:solidFill>
                <a:effectLst/>
                <a:highlight>
                  <a:srgbClr val="FFFFFF"/>
                </a:highlight>
                <a:latin typeface="Proxima Soft"/>
              </a:rPr>
              <a:t>Verlies van vacht en kale plekken</a:t>
            </a:r>
          </a:p>
          <a:p>
            <a:pPr algn="l">
              <a:buFont typeface="Arial" panose="020B0604020202020204" pitchFamily="34" charset="0"/>
              <a:buChar char="•"/>
            </a:pPr>
            <a:r>
              <a:rPr lang="nl-NL" b="0" i="0" dirty="0">
                <a:solidFill>
                  <a:srgbClr val="5A534F"/>
                </a:solidFill>
                <a:effectLst/>
                <a:highlight>
                  <a:srgbClr val="FFFFFF"/>
                </a:highlight>
                <a:latin typeface="Proxima Soft"/>
              </a:rPr>
              <a:t>Onverwachte sprongen</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15</a:t>
            </a:fld>
            <a:endParaRPr lang="nl-NL"/>
          </a:p>
        </p:txBody>
      </p:sp>
    </p:spTree>
    <p:extLst>
      <p:ext uri="{BB962C8B-B14F-4D97-AF65-F5344CB8AC3E}">
        <p14:creationId xmlns:p14="http://schemas.microsoft.com/office/powerpoint/2010/main" val="1098352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5A534F"/>
                </a:solidFill>
                <a:effectLst/>
                <a:highlight>
                  <a:srgbClr val="FFFFFF"/>
                </a:highlight>
                <a:latin typeface="Proxima Soft"/>
              </a:rPr>
              <a:t>Na behandelen met Ivomec</a:t>
            </a:r>
          </a:p>
          <a:p>
            <a:pPr algn="l">
              <a:buFont typeface="Arial" panose="020B0604020202020204" pitchFamily="34" charset="0"/>
              <a:buChar char="•"/>
            </a:pPr>
            <a:r>
              <a:rPr lang="nl-NL" b="0" i="0" dirty="0">
                <a:solidFill>
                  <a:srgbClr val="5A534F"/>
                </a:solidFill>
                <a:effectLst/>
                <a:highlight>
                  <a:srgbClr val="FFFFFF"/>
                </a:highlight>
                <a:latin typeface="Proxima Soft"/>
              </a:rPr>
              <a:t>Geen anti-teken middel voor hond of kat gebruiken</a:t>
            </a:r>
          </a:p>
          <a:p>
            <a:pPr algn="l">
              <a:buFont typeface="Arial" panose="020B0604020202020204" pitchFamily="34" charset="0"/>
              <a:buChar char="•"/>
            </a:pPr>
            <a:r>
              <a:rPr lang="nl-NL" b="0" i="0" dirty="0">
                <a:solidFill>
                  <a:srgbClr val="5A534F"/>
                </a:solidFill>
                <a:effectLst/>
                <a:highlight>
                  <a:srgbClr val="FFFFFF"/>
                </a:highlight>
                <a:latin typeface="Proxima Soft"/>
              </a:rPr>
              <a:t>Mogelijk nog nabehandelen met wond zalf</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16</a:t>
            </a:fld>
            <a:endParaRPr lang="nl-NL"/>
          </a:p>
        </p:txBody>
      </p:sp>
    </p:spTree>
    <p:extLst>
      <p:ext uri="{BB962C8B-B14F-4D97-AF65-F5344CB8AC3E}">
        <p14:creationId xmlns:p14="http://schemas.microsoft.com/office/powerpoint/2010/main" val="47798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endParaRPr lang="nl-NL" b="0" i="0" dirty="0">
              <a:solidFill>
                <a:srgbClr val="5A534F"/>
              </a:solidFill>
              <a:effectLst/>
              <a:highlight>
                <a:srgbClr val="FFFFFF"/>
              </a:highlight>
              <a:latin typeface="Proxima Soft"/>
            </a:endParaRP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17</a:t>
            </a:fld>
            <a:endParaRPr lang="nl-NL"/>
          </a:p>
        </p:txBody>
      </p:sp>
    </p:spTree>
    <p:extLst>
      <p:ext uri="{BB962C8B-B14F-4D97-AF65-F5344CB8AC3E}">
        <p14:creationId xmlns:p14="http://schemas.microsoft.com/office/powerpoint/2010/main" val="282925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endParaRPr lang="nl-NL" b="0" i="0" dirty="0">
              <a:solidFill>
                <a:srgbClr val="5A534F"/>
              </a:solidFill>
              <a:effectLst/>
              <a:highlight>
                <a:srgbClr val="FFFFFF"/>
              </a:highlight>
              <a:latin typeface="Proxima Soft"/>
            </a:endParaRP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18</a:t>
            </a:fld>
            <a:endParaRPr lang="nl-NL"/>
          </a:p>
        </p:txBody>
      </p:sp>
    </p:spTree>
    <p:extLst>
      <p:ext uri="{BB962C8B-B14F-4D97-AF65-F5344CB8AC3E}">
        <p14:creationId xmlns:p14="http://schemas.microsoft.com/office/powerpoint/2010/main" val="989842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5A534F"/>
                </a:solidFill>
                <a:effectLst/>
                <a:highlight>
                  <a:srgbClr val="FFFFFF"/>
                </a:highlight>
                <a:latin typeface="Proxima Soft"/>
              </a:rPr>
              <a:t>FSME/TBE veroorzaakt hersenvlies ontsteking of hersenstam infectie</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19</a:t>
            </a:fld>
            <a:endParaRPr lang="nl-NL"/>
          </a:p>
        </p:txBody>
      </p:sp>
    </p:spTree>
    <p:extLst>
      <p:ext uri="{BB962C8B-B14F-4D97-AF65-F5344CB8AC3E}">
        <p14:creationId xmlns:p14="http://schemas.microsoft.com/office/powerpoint/2010/main" val="239822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40sec</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a:t>
            </a:fld>
            <a:endParaRPr lang="nl-NL"/>
          </a:p>
        </p:txBody>
      </p:sp>
    </p:spTree>
    <p:extLst>
      <p:ext uri="{BB962C8B-B14F-4D97-AF65-F5344CB8AC3E}">
        <p14:creationId xmlns:p14="http://schemas.microsoft.com/office/powerpoint/2010/main" val="3230357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Vlo,luis,schurft,vacht,herfst,oogst,teek,bloed,hooi</a:t>
            </a:r>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20</a:t>
            </a:fld>
            <a:endParaRPr lang="nl-NL"/>
          </a:p>
        </p:txBody>
      </p:sp>
    </p:spTree>
    <p:extLst>
      <p:ext uri="{BB962C8B-B14F-4D97-AF65-F5344CB8AC3E}">
        <p14:creationId xmlns:p14="http://schemas.microsoft.com/office/powerpoint/2010/main" val="4193429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Schimmels onder UV niet allemaal zichtbaar</a:t>
            </a:r>
          </a:p>
          <a:p>
            <a:endParaRPr lang="nl-NL" dirty="0"/>
          </a:p>
          <a:p>
            <a:r>
              <a:rPr lang="nl-NL" dirty="0"/>
              <a:t>Ringworm is een bacteriologische aandoening voor mensen besmettelijk</a:t>
            </a:r>
          </a:p>
          <a:p>
            <a:endParaRPr lang="nl-NL" dirty="0"/>
          </a:p>
          <a:p>
            <a:pPr marL="243840" marR="46990" algn="l">
              <a:lnSpc>
                <a:spcPts val="1600"/>
              </a:lnSpc>
              <a:spcBef>
                <a:spcPts val="900"/>
              </a:spcBef>
              <a:spcAft>
                <a:spcPts val="0"/>
              </a:spcAft>
            </a:pP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Clotrimazole</a:t>
            </a:r>
            <a:r>
              <a:rPr lang="nl-NL" sz="1800" b="0" i="0" dirty="0">
                <a:solidFill>
                  <a:srgbClr val="003300"/>
                </a:solidFill>
                <a:effectLst/>
                <a:latin typeface="Verdana" panose="020B0604030504040204" pitchFamily="34" charset="0"/>
              </a:rPr>
              <a:t> crème or lotion;</a:t>
            </a:r>
            <a:endParaRPr lang="nl-NL" sz="1800" b="1" i="0" dirty="0">
              <a:solidFill>
                <a:srgbClr val="330066"/>
              </a:solidFill>
              <a:effectLst/>
              <a:latin typeface="Times New Roman" panose="02020603050405020304" pitchFamily="18" charset="0"/>
            </a:endParaRPr>
          </a:p>
          <a:p>
            <a:pPr marL="243840" marR="46990" algn="l">
              <a:lnSpc>
                <a:spcPts val="1600"/>
              </a:lnSpc>
              <a:spcBef>
                <a:spcPts val="900"/>
              </a:spcBef>
              <a:spcAft>
                <a:spcPts val="0"/>
              </a:spcAft>
            </a:pP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Enilconazole</a:t>
            </a:r>
            <a:r>
              <a:rPr lang="nl-NL" sz="1800" b="0" i="0" dirty="0">
                <a:solidFill>
                  <a:srgbClr val="003300"/>
                </a:solidFill>
                <a:effectLst/>
                <a:latin typeface="Verdana" panose="020B0604030504040204" pitchFamily="34" charset="0"/>
              </a:rPr>
              <a:t> spray;</a:t>
            </a:r>
            <a:endParaRPr lang="nl-NL" sz="1800" b="1" i="0" dirty="0">
              <a:solidFill>
                <a:srgbClr val="330066"/>
              </a:solidFill>
              <a:effectLst/>
              <a:latin typeface="Times New Roman" panose="02020603050405020304" pitchFamily="18" charset="0"/>
            </a:endParaRPr>
          </a:p>
          <a:p>
            <a:pPr marL="243840" marR="46990" algn="l">
              <a:lnSpc>
                <a:spcPts val="1600"/>
              </a:lnSpc>
              <a:spcBef>
                <a:spcPts val="900"/>
              </a:spcBef>
              <a:spcAft>
                <a:spcPts val="0"/>
              </a:spcAft>
            </a:pP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Itraconazole</a:t>
            </a:r>
            <a:r>
              <a:rPr lang="nl-NL" sz="1800" b="0" i="0" dirty="0">
                <a:solidFill>
                  <a:srgbClr val="003300"/>
                </a:solidFill>
                <a:effectLst/>
                <a:latin typeface="Verdana" panose="020B0604030504040204" pitchFamily="34" charset="0"/>
              </a:rPr>
              <a:t> (5-10 mg/PO, q 24 h)</a:t>
            </a:r>
            <a:r>
              <a:rPr lang="nl-NL" sz="1800" b="1" i="0" dirty="0">
                <a:solidFill>
                  <a:srgbClr val="003300"/>
                </a:solidFill>
                <a:effectLst/>
                <a:latin typeface="Times New Roman" panose="02020603050405020304" pitchFamily="18" charset="0"/>
              </a:rPr>
              <a:t> </a:t>
            </a:r>
            <a:r>
              <a:rPr lang="nl-NL" sz="1800" b="0" i="0" dirty="0" err="1">
                <a:solidFill>
                  <a:srgbClr val="003300"/>
                </a:solidFill>
                <a:effectLst/>
                <a:latin typeface="Verdana" panose="020B0604030504040204" pitchFamily="34" charset="0"/>
              </a:rPr>
              <a:t>sid</a:t>
            </a:r>
            <a:r>
              <a:rPr lang="nl-NL" sz="1800" b="0" i="0" dirty="0">
                <a:solidFill>
                  <a:srgbClr val="003300"/>
                </a:solidFill>
                <a:effectLst/>
                <a:latin typeface="Verdana" panose="020B0604030504040204" pitchFamily="34" charset="0"/>
              </a:rPr>
              <a:t> gedurende 15 dagen;</a:t>
            </a:r>
            <a:endParaRPr lang="nl-NL" sz="1800" b="1" i="0" dirty="0">
              <a:solidFill>
                <a:srgbClr val="330066"/>
              </a:solidFill>
              <a:effectLst/>
              <a:latin typeface="Times New Roman" panose="02020603050405020304" pitchFamily="18" charset="0"/>
            </a:endParaRPr>
          </a:p>
          <a:p>
            <a:pPr marL="243840" marR="46990" algn="l">
              <a:lnSpc>
                <a:spcPts val="1600"/>
              </a:lnSpc>
              <a:spcBef>
                <a:spcPts val="900"/>
              </a:spcBef>
              <a:spcAft>
                <a:spcPts val="0"/>
              </a:spcAft>
            </a:pPr>
            <a:r>
              <a:rPr lang="nl-NL" sz="1800" b="0" i="0" dirty="0">
                <a:solidFill>
                  <a:srgbClr val="003300"/>
                </a:solidFill>
                <a:effectLst/>
                <a:latin typeface="Verdana" panose="020B0604030504040204" pitchFamily="34" charset="0"/>
              </a:rPr>
              <a:t>•   Terbinafine (8-20 mg/kg PO, q24h);</a:t>
            </a:r>
            <a:endParaRPr lang="nl-NL" sz="1800" b="1" i="0" dirty="0">
              <a:solidFill>
                <a:srgbClr val="330066"/>
              </a:solidFill>
              <a:effectLst/>
              <a:latin typeface="Times New Roman" panose="02020603050405020304" pitchFamily="18" charset="0"/>
            </a:endParaRPr>
          </a:p>
          <a:p>
            <a:pPr marL="243840" marR="46990" algn="l">
              <a:lnSpc>
                <a:spcPts val="1600"/>
              </a:lnSpc>
              <a:spcBef>
                <a:spcPts val="900"/>
              </a:spcBef>
              <a:spcAft>
                <a:spcPts val="0"/>
              </a:spcAft>
            </a:pP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Ketoconazole</a:t>
            </a:r>
            <a:r>
              <a:rPr lang="nl-NL" sz="1800" b="0" i="0" dirty="0">
                <a:solidFill>
                  <a:srgbClr val="003300"/>
                </a:solidFill>
                <a:effectLst/>
                <a:latin typeface="Verdana" panose="020B0604030504040204" pitchFamily="34" charset="0"/>
              </a:rPr>
              <a:t> (10-15 mg/kg PO q 24h) (</a:t>
            </a:r>
            <a:r>
              <a:rPr lang="nl-NL" sz="1800" b="0" i="0" dirty="0" err="1">
                <a:solidFill>
                  <a:srgbClr val="003300"/>
                </a:solidFill>
                <a:effectLst/>
                <a:latin typeface="Verdana" panose="020B0604030504040204" pitchFamily="34" charset="0"/>
              </a:rPr>
              <a:t>not</a:t>
            </a: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to</a:t>
            </a: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be</a:t>
            </a: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used</a:t>
            </a:r>
            <a:r>
              <a:rPr lang="nl-NL" sz="1800" b="0" i="0" dirty="0">
                <a:solidFill>
                  <a:srgbClr val="003300"/>
                </a:solidFill>
                <a:effectLst/>
                <a:latin typeface="Verdana" panose="020B0604030504040204" pitchFamily="34" charset="0"/>
              </a:rPr>
              <a:t> in </a:t>
            </a:r>
            <a:r>
              <a:rPr lang="nl-NL" sz="1800" b="0" i="0" dirty="0" err="1">
                <a:solidFill>
                  <a:srgbClr val="003300"/>
                </a:solidFill>
                <a:effectLst/>
                <a:latin typeface="Verdana" panose="020B0604030504040204" pitchFamily="34" charset="0"/>
              </a:rPr>
              <a:t>breeding</a:t>
            </a: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animals</a:t>
            </a:r>
            <a:r>
              <a:rPr lang="nl-NL" sz="1800" b="0" i="0" dirty="0">
                <a:solidFill>
                  <a:srgbClr val="003300"/>
                </a:solidFill>
                <a:effectLst/>
                <a:latin typeface="Verdana" panose="020B0604030504040204" pitchFamily="34" charset="0"/>
              </a:rPr>
              <a:t>);</a:t>
            </a:r>
            <a:endParaRPr lang="nl-NL" sz="1800" b="1" i="0" dirty="0">
              <a:solidFill>
                <a:srgbClr val="330066"/>
              </a:solidFill>
              <a:effectLst/>
              <a:latin typeface="Times New Roman" panose="02020603050405020304" pitchFamily="18" charset="0"/>
            </a:endParaRPr>
          </a:p>
          <a:p>
            <a:pPr marL="243840" marR="46990" algn="l">
              <a:lnSpc>
                <a:spcPts val="1600"/>
              </a:lnSpc>
              <a:spcBef>
                <a:spcPts val="900"/>
              </a:spcBef>
              <a:spcAft>
                <a:spcPts val="0"/>
              </a:spcAft>
            </a:pPr>
            <a:r>
              <a:rPr lang="nl-NL" sz="1800" b="0" i="0" dirty="0">
                <a:solidFill>
                  <a:srgbClr val="003300"/>
                </a:solidFill>
                <a:effectLst/>
                <a:latin typeface="Verdana" panose="020B0604030504040204" pitchFamily="34" charset="0"/>
              </a:rPr>
              <a:t>•   </a:t>
            </a:r>
            <a:r>
              <a:rPr lang="nl-NL" sz="1800" b="0" i="0" dirty="0" err="1">
                <a:solidFill>
                  <a:srgbClr val="003300"/>
                </a:solidFill>
                <a:effectLst/>
                <a:latin typeface="Verdana" panose="020B0604030504040204" pitchFamily="34" charset="0"/>
              </a:rPr>
              <a:t>Miconazole</a:t>
            </a:r>
            <a:r>
              <a:rPr lang="nl-NL" sz="1800" b="0" i="0" dirty="0">
                <a:solidFill>
                  <a:srgbClr val="003300"/>
                </a:solidFill>
                <a:effectLst/>
                <a:latin typeface="Verdana" panose="020B0604030504040204" pitchFamily="34" charset="0"/>
              </a:rPr>
              <a:t> crème.</a:t>
            </a:r>
            <a:endParaRPr lang="nl-NL" sz="1800" b="1" i="0" dirty="0">
              <a:solidFill>
                <a:srgbClr val="330066"/>
              </a:solidFill>
              <a:effectLst/>
              <a:latin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21</a:t>
            </a:fld>
            <a:endParaRPr lang="nl-NL"/>
          </a:p>
        </p:txBody>
      </p:sp>
    </p:spTree>
    <p:extLst>
      <p:ext uri="{BB962C8B-B14F-4D97-AF65-F5344CB8AC3E}">
        <p14:creationId xmlns:p14="http://schemas.microsoft.com/office/powerpoint/2010/main" val="2633973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22</a:t>
            </a:fld>
            <a:endParaRPr lang="nl-NL"/>
          </a:p>
        </p:txBody>
      </p:sp>
    </p:spTree>
    <p:extLst>
      <p:ext uri="{BB962C8B-B14F-4D97-AF65-F5344CB8AC3E}">
        <p14:creationId xmlns:p14="http://schemas.microsoft.com/office/powerpoint/2010/main" val="273504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23</a:t>
            </a:fld>
            <a:endParaRPr lang="nl-NL"/>
          </a:p>
        </p:txBody>
      </p:sp>
    </p:spTree>
    <p:extLst>
      <p:ext uri="{BB962C8B-B14F-4D97-AF65-F5344CB8AC3E}">
        <p14:creationId xmlns:p14="http://schemas.microsoft.com/office/powerpoint/2010/main" val="3727434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1" i="0" dirty="0">
                <a:solidFill>
                  <a:srgbClr val="006600"/>
                </a:solidFill>
                <a:effectLst/>
                <a:highlight>
                  <a:srgbClr val="FFFFFF"/>
                </a:highlight>
                <a:latin typeface="arial" panose="020B0604020202020204" pitchFamily="34" charset="0"/>
              </a:rPr>
              <a:t>Er zijn 3 soorten cysteuze ovaria volgens de </a:t>
            </a:r>
            <a:r>
              <a:rPr lang="nl-NL" b="1" i="0" dirty="0" err="1">
                <a:solidFill>
                  <a:srgbClr val="006600"/>
                </a:solidFill>
                <a:effectLst/>
                <a:highlight>
                  <a:srgbClr val="FFFFFF"/>
                </a:highlight>
                <a:latin typeface="arial" panose="020B0604020202020204" pitchFamily="34" charset="0"/>
              </a:rPr>
              <a:t>literatuur:</a:t>
            </a:r>
            <a:r>
              <a:rPr lang="nl-NL" b="0" i="0" dirty="0" err="1">
                <a:solidFill>
                  <a:srgbClr val="006600"/>
                </a:solidFill>
                <a:effectLst/>
                <a:highlight>
                  <a:srgbClr val="FFFFFF"/>
                </a:highlight>
                <a:latin typeface="arial" panose="020B0604020202020204" pitchFamily="34" charset="0"/>
              </a:rPr>
              <a:t>Sereuze</a:t>
            </a:r>
            <a:r>
              <a:rPr lang="nl-NL" b="0" i="0" dirty="0">
                <a:solidFill>
                  <a:srgbClr val="006600"/>
                </a:solidFill>
                <a:effectLst/>
                <a:highlight>
                  <a:srgbClr val="FFFFFF"/>
                </a:highlight>
                <a:latin typeface="arial" panose="020B0604020202020204" pitchFamily="34" charset="0"/>
              </a:rPr>
              <a:t> cystes of </a:t>
            </a:r>
            <a:r>
              <a:rPr lang="nl-NL" b="0" i="0" dirty="0" err="1">
                <a:solidFill>
                  <a:srgbClr val="006600"/>
                </a:solidFill>
                <a:effectLst/>
                <a:highlight>
                  <a:srgbClr val="FFFFFF"/>
                </a:highlight>
                <a:latin typeface="arial" panose="020B0604020202020204" pitchFamily="34" charset="0"/>
              </a:rPr>
              <a:t>Cystic</a:t>
            </a:r>
            <a:r>
              <a:rPr lang="nl-NL" b="0" i="0" dirty="0">
                <a:solidFill>
                  <a:srgbClr val="006600"/>
                </a:solidFill>
                <a:effectLst/>
                <a:highlight>
                  <a:srgbClr val="FFFFFF"/>
                </a:highlight>
                <a:latin typeface="arial" panose="020B0604020202020204" pitchFamily="34" charset="0"/>
              </a:rPr>
              <a:t> </a:t>
            </a:r>
            <a:r>
              <a:rPr lang="nl-NL" b="0" i="0" dirty="0" err="1">
                <a:solidFill>
                  <a:srgbClr val="006600"/>
                </a:solidFill>
                <a:effectLst/>
                <a:highlight>
                  <a:srgbClr val="FFFFFF"/>
                </a:highlight>
                <a:latin typeface="arial" panose="020B0604020202020204" pitchFamily="34" charset="0"/>
              </a:rPr>
              <a:t>Rete</a:t>
            </a:r>
            <a:r>
              <a:rPr lang="nl-NL" b="0" i="0" dirty="0">
                <a:solidFill>
                  <a:srgbClr val="006600"/>
                </a:solidFill>
                <a:effectLst/>
                <a:highlight>
                  <a:srgbClr val="FFFFFF"/>
                </a:highlight>
                <a:latin typeface="arial" panose="020B0604020202020204" pitchFamily="34" charset="0"/>
              </a:rPr>
              <a:t> </a:t>
            </a:r>
            <a:r>
              <a:rPr lang="nl-NL" b="0" i="0" dirty="0" err="1">
                <a:solidFill>
                  <a:srgbClr val="006600"/>
                </a:solidFill>
                <a:effectLst/>
                <a:highlight>
                  <a:srgbClr val="FFFFFF"/>
                </a:highlight>
                <a:latin typeface="arial" panose="020B0604020202020204" pitchFamily="34" charset="0"/>
              </a:rPr>
              <a:t>Ovarii</a:t>
            </a:r>
            <a:r>
              <a:rPr lang="nl-NL" b="0" i="0" dirty="0">
                <a:solidFill>
                  <a:srgbClr val="006600"/>
                </a:solidFill>
                <a:effectLst/>
                <a:highlight>
                  <a:srgbClr val="FFFFFF"/>
                </a:highlight>
                <a:latin typeface="arial" panose="020B0604020202020204" pitchFamily="34" charset="0"/>
              </a:rPr>
              <a:t> (deze komen het meest voor)</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Folliculaire cystes (deze reageren op een hormonale therapie)</a:t>
            </a:r>
          </a:p>
          <a:p>
            <a:pPr algn="l">
              <a:buFont typeface="Arial" panose="020B0604020202020204" pitchFamily="34" charset="0"/>
              <a:buChar char="•"/>
            </a:pPr>
            <a:r>
              <a:rPr lang="nl-NL" b="0" i="0" dirty="0" err="1">
                <a:solidFill>
                  <a:srgbClr val="006600"/>
                </a:solidFill>
                <a:effectLst/>
                <a:highlight>
                  <a:srgbClr val="FFFFFF"/>
                </a:highlight>
                <a:latin typeface="arial" panose="020B0604020202020204" pitchFamily="34" charset="0"/>
              </a:rPr>
              <a:t>Parovariële</a:t>
            </a:r>
            <a:r>
              <a:rPr lang="nl-NL" b="0" i="0" dirty="0">
                <a:solidFill>
                  <a:srgbClr val="006600"/>
                </a:solidFill>
                <a:effectLst/>
                <a:highlight>
                  <a:srgbClr val="FFFFFF"/>
                </a:highlight>
                <a:latin typeface="arial" panose="020B0604020202020204" pitchFamily="34" charset="0"/>
              </a:rPr>
              <a:t> cystes (komen zelden voor)</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24</a:t>
            </a:fld>
            <a:endParaRPr lang="nl-NL"/>
          </a:p>
        </p:txBody>
      </p:sp>
    </p:spTree>
    <p:extLst>
      <p:ext uri="{BB962C8B-B14F-4D97-AF65-F5344CB8AC3E}">
        <p14:creationId xmlns:p14="http://schemas.microsoft.com/office/powerpoint/2010/main" val="3813917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25</a:t>
            </a:fld>
            <a:endParaRPr lang="nl-NL"/>
          </a:p>
        </p:txBody>
      </p:sp>
    </p:spTree>
    <p:extLst>
      <p:ext uri="{BB962C8B-B14F-4D97-AF65-F5344CB8AC3E}">
        <p14:creationId xmlns:p14="http://schemas.microsoft.com/office/powerpoint/2010/main" val="3967685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26</a:t>
            </a:fld>
            <a:endParaRPr lang="nl-NL"/>
          </a:p>
        </p:txBody>
      </p:sp>
    </p:spTree>
    <p:extLst>
      <p:ext uri="{BB962C8B-B14F-4D97-AF65-F5344CB8AC3E}">
        <p14:creationId xmlns:p14="http://schemas.microsoft.com/office/powerpoint/2010/main" val="2415248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27</a:t>
            </a:fld>
            <a:endParaRPr lang="nl-NL"/>
          </a:p>
        </p:txBody>
      </p:sp>
    </p:spTree>
    <p:extLst>
      <p:ext uri="{BB962C8B-B14F-4D97-AF65-F5344CB8AC3E}">
        <p14:creationId xmlns:p14="http://schemas.microsoft.com/office/powerpoint/2010/main" val="1984721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Anatomie en testen</a:t>
            </a:r>
          </a:p>
          <a:p>
            <a:r>
              <a:rPr lang="nl-NL" dirty="0"/>
              <a:t>Cherry </a:t>
            </a:r>
            <a:r>
              <a:rPr lang="nl-NL" dirty="0" err="1"/>
              <a:t>eye</a:t>
            </a:r>
            <a:endParaRPr lang="nl-NL" dirty="0"/>
          </a:p>
          <a:p>
            <a:r>
              <a:rPr lang="nl-NL" dirty="0"/>
              <a:t>Conjunctiva en traanapparaat</a:t>
            </a:r>
          </a:p>
          <a:p>
            <a:r>
              <a:rPr lang="nl-NL" dirty="0" err="1"/>
              <a:t>Corneal</a:t>
            </a:r>
            <a:r>
              <a:rPr lang="nl-NL" dirty="0"/>
              <a:t> </a:t>
            </a:r>
            <a:r>
              <a:rPr lang="nl-NL" dirty="0" err="1"/>
              <a:t>occlusion</a:t>
            </a:r>
            <a:r>
              <a:rPr lang="nl-NL" dirty="0"/>
              <a:t> </a:t>
            </a:r>
            <a:r>
              <a:rPr lang="nl-NL" dirty="0" err="1"/>
              <a:t>syndrome</a:t>
            </a:r>
            <a:endParaRPr lang="nl-NL" dirty="0"/>
          </a:p>
          <a:p>
            <a:r>
              <a:rPr lang="nl-NL" dirty="0"/>
              <a:t>Enucleatie</a:t>
            </a:r>
          </a:p>
          <a:p>
            <a:r>
              <a:rPr lang="nl-NL" dirty="0"/>
              <a:t>Exoftalmie</a:t>
            </a:r>
          </a:p>
          <a:p>
            <a:r>
              <a:rPr lang="nl-NL" dirty="0"/>
              <a:t>Glaucoom</a:t>
            </a:r>
          </a:p>
          <a:p>
            <a:r>
              <a:rPr lang="nl-NL" dirty="0"/>
              <a:t>Hoornvlies</a:t>
            </a:r>
          </a:p>
          <a:p>
            <a:r>
              <a:rPr lang="nl-NL" dirty="0"/>
              <a:t>Lens</a:t>
            </a:r>
          </a:p>
          <a:p>
            <a:r>
              <a:rPr lang="nl-NL" dirty="0"/>
              <a:t>Oogleden</a:t>
            </a:r>
          </a:p>
          <a:p>
            <a:r>
              <a:rPr lang="nl-NL" dirty="0"/>
              <a:t>Retina en oogzenuw</a:t>
            </a:r>
          </a:p>
          <a:p>
            <a:r>
              <a:rPr lang="nl-NL" dirty="0" err="1"/>
              <a:t>Uveïtis</a:t>
            </a:r>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28</a:t>
            </a:fld>
            <a:endParaRPr lang="nl-NL"/>
          </a:p>
        </p:txBody>
      </p:sp>
    </p:spTree>
    <p:extLst>
      <p:ext uri="{BB962C8B-B14F-4D97-AF65-F5344CB8AC3E}">
        <p14:creationId xmlns:p14="http://schemas.microsoft.com/office/powerpoint/2010/main" val="4029002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29</a:t>
            </a:fld>
            <a:endParaRPr lang="nl-NL"/>
          </a:p>
        </p:txBody>
      </p:sp>
    </p:spTree>
    <p:extLst>
      <p:ext uri="{BB962C8B-B14F-4D97-AF65-F5344CB8AC3E}">
        <p14:creationId xmlns:p14="http://schemas.microsoft.com/office/powerpoint/2010/main" val="13220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Bespreken en KLIK</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a:t>
            </a:fld>
            <a:endParaRPr lang="nl-NL"/>
          </a:p>
        </p:txBody>
      </p:sp>
    </p:spTree>
    <p:extLst>
      <p:ext uri="{BB962C8B-B14F-4D97-AF65-F5344CB8AC3E}">
        <p14:creationId xmlns:p14="http://schemas.microsoft.com/office/powerpoint/2010/main" val="1506323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het slijmvlies van de neus geïrriteerd is, bijvoorbeeld wanneer het konijn op de tocht staat of er veel temperatuurswisselingen zijn, dan maakt dit de neus gevoeliger voor infectie. Ook zaken in de neus, zoals poliepen of een verdwaald strootje, kunnen een snotneus veroorzaken.</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30</a:t>
            </a:fld>
            <a:endParaRPr lang="nl-NL"/>
          </a:p>
        </p:txBody>
      </p:sp>
    </p:spTree>
    <p:extLst>
      <p:ext uri="{BB962C8B-B14F-4D97-AF65-F5344CB8AC3E}">
        <p14:creationId xmlns:p14="http://schemas.microsoft.com/office/powerpoint/2010/main" val="80765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31</a:t>
            </a:fld>
            <a:endParaRPr lang="nl-NL"/>
          </a:p>
        </p:txBody>
      </p:sp>
    </p:spTree>
    <p:extLst>
      <p:ext uri="{BB962C8B-B14F-4D97-AF65-F5344CB8AC3E}">
        <p14:creationId xmlns:p14="http://schemas.microsoft.com/office/powerpoint/2010/main" val="650797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32</a:t>
            </a:fld>
            <a:endParaRPr lang="nl-NL"/>
          </a:p>
        </p:txBody>
      </p:sp>
    </p:spTree>
    <p:extLst>
      <p:ext uri="{BB962C8B-B14F-4D97-AF65-F5344CB8AC3E}">
        <p14:creationId xmlns:p14="http://schemas.microsoft.com/office/powerpoint/2010/main" val="1106180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Ribbeltand door te kort Calcium fosfor vit D</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33</a:t>
            </a:fld>
            <a:endParaRPr lang="nl-NL"/>
          </a:p>
        </p:txBody>
      </p:sp>
    </p:spTree>
    <p:extLst>
      <p:ext uri="{BB962C8B-B14F-4D97-AF65-F5344CB8AC3E}">
        <p14:creationId xmlns:p14="http://schemas.microsoft.com/office/powerpoint/2010/main" val="2082438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Bek , tanden en kiezen</a:t>
            </a:r>
          </a:p>
          <a:p>
            <a:pPr>
              <a:lnSpc>
                <a:spcPct val="107000"/>
              </a:lnSpc>
              <a:spcAft>
                <a:spcPts val="800"/>
              </a:spcAft>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Mild , Galblaas , Twaalfvingerige , Alvleesklier , Lever</a:t>
            </a:r>
          </a:p>
          <a:p>
            <a:pPr>
              <a:lnSpc>
                <a:spcPct val="107000"/>
              </a:lnSpc>
              <a:spcAft>
                <a:spcPts val="800"/>
              </a:spcAft>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Endeldarm , anus of aars</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34</a:t>
            </a:fld>
            <a:endParaRPr lang="nl-NL"/>
          </a:p>
        </p:txBody>
      </p:sp>
    </p:spTree>
    <p:extLst>
      <p:ext uri="{BB962C8B-B14F-4D97-AF65-F5344CB8AC3E}">
        <p14:creationId xmlns:p14="http://schemas.microsoft.com/office/powerpoint/2010/main" val="1693570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Niet eten van de blinde darm keutels kan een indicatie zijn van eetlust verlies of te rijk voer</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35</a:t>
            </a:fld>
            <a:endParaRPr lang="nl-NL"/>
          </a:p>
        </p:txBody>
      </p:sp>
    </p:spTree>
    <p:extLst>
      <p:ext uri="{BB962C8B-B14F-4D97-AF65-F5344CB8AC3E}">
        <p14:creationId xmlns:p14="http://schemas.microsoft.com/office/powerpoint/2010/main" val="4240914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36</a:t>
            </a:fld>
            <a:endParaRPr lang="nl-NL"/>
          </a:p>
        </p:txBody>
      </p:sp>
    </p:spTree>
    <p:extLst>
      <p:ext uri="{BB962C8B-B14F-4D97-AF65-F5344CB8AC3E}">
        <p14:creationId xmlns:p14="http://schemas.microsoft.com/office/powerpoint/2010/main" val="314761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414042"/>
                </a:solidFill>
                <a:effectLst/>
                <a:latin typeface="museo-sans"/>
              </a:rPr>
              <a:t>een opgeblazen gevoel</a:t>
            </a:r>
          </a:p>
          <a:p>
            <a:pPr algn="l">
              <a:buFont typeface="Arial" panose="020B0604020202020204" pitchFamily="34" charset="0"/>
              <a:buChar char="•"/>
            </a:pPr>
            <a:r>
              <a:rPr lang="nl-NL" b="0" i="0" dirty="0">
                <a:solidFill>
                  <a:srgbClr val="414042"/>
                </a:solidFill>
                <a:effectLst/>
                <a:latin typeface="museo-sans"/>
              </a:rPr>
              <a:t>verminderde eetlust</a:t>
            </a:r>
          </a:p>
          <a:p>
            <a:pPr algn="l">
              <a:buFont typeface="Arial" panose="020B0604020202020204" pitchFamily="34" charset="0"/>
              <a:buChar char="•"/>
            </a:pPr>
            <a:r>
              <a:rPr lang="nl-NL" b="0" i="0" dirty="0">
                <a:solidFill>
                  <a:srgbClr val="414042"/>
                </a:solidFill>
                <a:effectLst/>
                <a:latin typeface="museo-sans"/>
              </a:rPr>
              <a:t>diarree</a:t>
            </a:r>
          </a:p>
          <a:p>
            <a:pPr algn="l">
              <a:buFont typeface="Arial" panose="020B0604020202020204" pitchFamily="34" charset="0"/>
              <a:buChar char="•"/>
            </a:pPr>
            <a:r>
              <a:rPr lang="nl-NL" b="0" i="0" dirty="0">
                <a:solidFill>
                  <a:srgbClr val="414042"/>
                </a:solidFill>
                <a:effectLst/>
                <a:latin typeface="museo-sans"/>
              </a:rPr>
              <a:t>verstopping</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37</a:t>
            </a:fld>
            <a:endParaRPr lang="nl-NL"/>
          </a:p>
        </p:txBody>
      </p:sp>
    </p:spTree>
    <p:extLst>
      <p:ext uri="{BB962C8B-B14F-4D97-AF65-F5344CB8AC3E}">
        <p14:creationId xmlns:p14="http://schemas.microsoft.com/office/powerpoint/2010/main" val="469465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kern="100" dirty="0">
                <a:effectLst/>
                <a:latin typeface="Calibri" panose="020F0502020204030204" pitchFamily="34" charset="0"/>
                <a:ea typeface="Calibri" panose="020F0502020204030204" pitchFamily="34" charset="0"/>
                <a:cs typeface="Times New Roman" panose="02020603050405020304" pitchFamily="18" charset="0"/>
              </a:rPr>
              <a:t>En dit terwijl een konijn tot 40 keer zoveel calcium kan hebben</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38</a:t>
            </a:fld>
            <a:endParaRPr lang="nl-NL"/>
          </a:p>
        </p:txBody>
      </p:sp>
    </p:spTree>
    <p:extLst>
      <p:ext uri="{BB962C8B-B14F-4D97-AF65-F5344CB8AC3E}">
        <p14:creationId xmlns:p14="http://schemas.microsoft.com/office/powerpoint/2010/main" val="2653673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3" tooltip="Coccidiosis"/>
              </a:rPr>
              <a:t>Coccidiosis</a:t>
            </a:r>
            <a:endParaRPr lang="nl-NL" b="0" i="0" u="none" strike="noStrike" dirty="0">
              <a:solidFill>
                <a:srgbClr val="1947D1"/>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a:solidFill>
                  <a:srgbClr val="1947D1"/>
                </a:solidFill>
                <a:effectLst/>
                <a:highlight>
                  <a:srgbClr val="FFFFFF"/>
                </a:highlight>
                <a:latin typeface="Open Sans" panose="020F0502020204030204" pitchFamily="34" charset="0"/>
              </a:rPr>
              <a:t>Flagellaten (eencellig)</a:t>
            </a:r>
            <a:endParaRPr lang="nl-NL" b="0" i="0" dirty="0">
              <a:solidFill>
                <a:srgbClr val="202122"/>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4" tooltip="Encephalitozoon cuniculi"/>
              </a:rPr>
              <a:t>Encephalitozoon</a:t>
            </a:r>
            <a:r>
              <a:rPr lang="nl-NL" b="0" i="0" u="none" strike="noStrike" dirty="0">
                <a:solidFill>
                  <a:srgbClr val="1947D1"/>
                </a:solidFill>
                <a:effectLst/>
                <a:highlight>
                  <a:srgbClr val="FFFFFF"/>
                </a:highlight>
                <a:latin typeface="Open Sans" panose="020F0502020204030204" pitchFamily="34" charset="0"/>
                <a:hlinkClick r:id="rId4" tooltip="Encephalitozoon cuniculi"/>
              </a:rPr>
              <a:t> cuniculi</a:t>
            </a:r>
            <a:endParaRPr lang="nl-NL" b="0" i="0" dirty="0">
              <a:solidFill>
                <a:srgbClr val="202122"/>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5" tooltip="Pinworms"/>
              </a:rPr>
              <a:t>Pinworms</a:t>
            </a:r>
            <a:endParaRPr lang="nl-NL" b="0" i="0" dirty="0">
              <a:solidFill>
                <a:srgbClr val="202122"/>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6" tooltip="Raccoon roundworm"/>
              </a:rPr>
              <a:t>Raccoon</a:t>
            </a:r>
            <a:r>
              <a:rPr lang="nl-NL" b="0" i="0" u="none" strike="noStrike" dirty="0">
                <a:solidFill>
                  <a:srgbClr val="1947D1"/>
                </a:solidFill>
                <a:effectLst/>
                <a:highlight>
                  <a:srgbClr val="FFFFFF"/>
                </a:highlight>
                <a:latin typeface="Open Sans" panose="020F0502020204030204" pitchFamily="34" charset="0"/>
                <a:hlinkClick r:id="rId6" tooltip="Raccoon roundworm"/>
              </a:rPr>
              <a:t> </a:t>
            </a:r>
            <a:r>
              <a:rPr lang="nl-NL" b="0" i="0" u="none" strike="noStrike" dirty="0" err="1">
                <a:solidFill>
                  <a:srgbClr val="1947D1"/>
                </a:solidFill>
                <a:effectLst/>
                <a:highlight>
                  <a:srgbClr val="FFFFFF"/>
                </a:highlight>
                <a:latin typeface="Open Sans" panose="020F0502020204030204" pitchFamily="34" charset="0"/>
                <a:hlinkClick r:id="rId6" tooltip="Raccoon roundworm"/>
              </a:rPr>
              <a:t>roundworm</a:t>
            </a:r>
            <a:endParaRPr lang="nl-NL" b="0" i="0" dirty="0">
              <a:solidFill>
                <a:srgbClr val="202122"/>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7" tooltip="Obeliscoides cuniculi"/>
              </a:rPr>
              <a:t>Obeliscoides</a:t>
            </a:r>
            <a:r>
              <a:rPr lang="nl-NL" b="0" i="0" u="none" strike="noStrike" dirty="0">
                <a:solidFill>
                  <a:srgbClr val="1947D1"/>
                </a:solidFill>
                <a:effectLst/>
                <a:highlight>
                  <a:srgbClr val="FFFFFF"/>
                </a:highlight>
                <a:latin typeface="Open Sans" panose="020F0502020204030204" pitchFamily="34" charset="0"/>
                <a:hlinkClick r:id="rId7" tooltip="Obeliscoides cuniculi"/>
              </a:rPr>
              <a:t> cuniculi</a:t>
            </a:r>
            <a:endParaRPr lang="nl-NL" b="0" i="0" dirty="0">
              <a:solidFill>
                <a:srgbClr val="202122"/>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8" tooltip="Sarcocystis"/>
              </a:rPr>
              <a:t>Sarcocystis</a:t>
            </a:r>
            <a:endParaRPr lang="nl-NL" b="0" i="0" dirty="0">
              <a:solidFill>
                <a:srgbClr val="202122"/>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9" tooltip="Tapeworms"/>
              </a:rPr>
              <a:t>Tapeworms</a:t>
            </a:r>
            <a:endParaRPr lang="nl-NL" b="0" i="0" dirty="0">
              <a:solidFill>
                <a:srgbClr val="202122"/>
              </a:solidFill>
              <a:effectLst/>
              <a:highlight>
                <a:srgbClr val="FFFFFF"/>
              </a:highlight>
              <a:latin typeface="Open Sans" panose="020F0502020204030204" pitchFamily="34" charset="0"/>
            </a:endParaRPr>
          </a:p>
          <a:p>
            <a:pPr algn="l">
              <a:buFont typeface="Arial" panose="020B0604020202020204" pitchFamily="34" charset="0"/>
              <a:buChar char="•"/>
            </a:pPr>
            <a:r>
              <a:rPr lang="nl-NL" b="0" i="0" u="none" strike="noStrike" dirty="0" err="1">
                <a:solidFill>
                  <a:srgbClr val="1947D1"/>
                </a:solidFill>
                <a:effectLst/>
                <a:highlight>
                  <a:srgbClr val="FFFFFF"/>
                </a:highlight>
                <a:latin typeface="Open Sans" panose="020F0502020204030204" pitchFamily="34" charset="0"/>
                <a:hlinkClick r:id="rId10" tooltip="Toxoplasmosis"/>
              </a:rPr>
              <a:t>Toxoplasmosis</a:t>
            </a:r>
            <a:endParaRPr lang="nl-NL" b="0" i="0" dirty="0">
              <a:solidFill>
                <a:srgbClr val="202122"/>
              </a:solidFill>
              <a:effectLst/>
              <a:highlight>
                <a:srgbClr val="FFFFFF"/>
              </a:highlight>
              <a:latin typeface="Open Sans" panose="020F0502020204030204" pitchFamily="34" charset="0"/>
            </a:endParaRP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39</a:t>
            </a:fld>
            <a:endParaRPr lang="nl-NL"/>
          </a:p>
        </p:txBody>
      </p:sp>
    </p:spTree>
    <p:extLst>
      <p:ext uri="{BB962C8B-B14F-4D97-AF65-F5344CB8AC3E}">
        <p14:creationId xmlns:p14="http://schemas.microsoft.com/office/powerpoint/2010/main" val="263896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414042"/>
                </a:solidFill>
                <a:effectLst/>
                <a:latin typeface="museo-sans"/>
              </a:rPr>
              <a:t>EC</a:t>
            </a:r>
          </a:p>
          <a:p>
            <a:pPr algn="l">
              <a:buFont typeface="Arial" panose="020B0604020202020204" pitchFamily="34" charset="0"/>
              <a:buChar char="•"/>
            </a:pPr>
            <a:r>
              <a:rPr lang="nl-NL" b="0" i="0" dirty="0">
                <a:solidFill>
                  <a:srgbClr val="414042"/>
                </a:solidFill>
                <a:effectLst/>
                <a:latin typeface="museo-sans"/>
              </a:rPr>
              <a:t>hoofdtrekken</a:t>
            </a:r>
          </a:p>
          <a:p>
            <a:pPr algn="l">
              <a:buFont typeface="Arial" panose="020B0604020202020204" pitchFamily="34" charset="0"/>
              <a:buChar char="•"/>
            </a:pPr>
            <a:r>
              <a:rPr lang="nl-NL" b="0" i="0" dirty="0">
                <a:solidFill>
                  <a:srgbClr val="414042"/>
                </a:solidFill>
                <a:effectLst/>
                <a:latin typeface="museo-sans"/>
              </a:rPr>
              <a:t>wankel lopen</a:t>
            </a:r>
          </a:p>
          <a:p>
            <a:pPr algn="l">
              <a:buFont typeface="Arial" panose="020B0604020202020204" pitchFamily="34" charset="0"/>
              <a:buChar char="•"/>
            </a:pPr>
            <a:r>
              <a:rPr lang="nl-NL" b="0" i="0" dirty="0">
                <a:solidFill>
                  <a:srgbClr val="414042"/>
                </a:solidFill>
                <a:effectLst/>
                <a:latin typeface="museo-sans"/>
              </a:rPr>
              <a:t>spasmen</a:t>
            </a:r>
          </a:p>
          <a:p>
            <a:pPr algn="l">
              <a:buFont typeface="Arial" panose="020B0604020202020204" pitchFamily="34" charset="0"/>
              <a:buChar char="•"/>
            </a:pPr>
            <a:r>
              <a:rPr lang="nl-NL" b="0" i="0" dirty="0">
                <a:solidFill>
                  <a:srgbClr val="414042"/>
                </a:solidFill>
                <a:effectLst/>
                <a:latin typeface="museo-sans"/>
              </a:rPr>
              <a:t>urine-incontinentie</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a:t>
            </a:fld>
            <a:endParaRPr lang="nl-NL"/>
          </a:p>
        </p:txBody>
      </p:sp>
    </p:spTree>
    <p:extLst>
      <p:ext uri="{BB962C8B-B14F-4D97-AF65-F5344CB8AC3E}">
        <p14:creationId xmlns:p14="http://schemas.microsoft.com/office/powerpoint/2010/main" val="2088923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mj-lt"/>
              <a:buAutoNum type="arabicPeriod"/>
            </a:pPr>
            <a:r>
              <a:rPr lang="nl-NL" b="0" i="0" u="sng" dirty="0">
                <a:solidFill>
                  <a:srgbClr val="990000"/>
                </a:solidFill>
                <a:effectLst/>
                <a:latin typeface="Times New Roman" panose="02020603050405020304" pitchFamily="18" charset="0"/>
              </a:rPr>
              <a:t>Waardoor wordt darmimmobiliteit veroorzaakt?</a:t>
            </a:r>
            <a:br>
              <a:rPr lang="nl-NL" dirty="0"/>
            </a:br>
            <a:r>
              <a:rPr lang="nl-NL" b="0" i="0" dirty="0">
                <a:solidFill>
                  <a:srgbClr val="990000"/>
                </a:solidFill>
                <a:effectLst/>
                <a:latin typeface="Times New Roman" panose="02020603050405020304" pitchFamily="18" charset="0"/>
              </a:rPr>
              <a:t>Er is een aantal redenen aan te geven waardoor de darmen van een konijn niet meer samentrekken : stress.</a:t>
            </a:r>
          </a:p>
          <a:p>
            <a:pPr algn="l">
              <a:buFont typeface="+mj-lt"/>
              <a:buAutoNum type="arabicPeriod"/>
            </a:pPr>
            <a:r>
              <a:rPr lang="nl-NL" b="0" i="0" dirty="0">
                <a:solidFill>
                  <a:srgbClr val="990000"/>
                </a:solidFill>
                <a:effectLst/>
                <a:latin typeface="Times New Roman" panose="02020603050405020304" pitchFamily="18" charset="0"/>
              </a:rPr>
              <a:t>uitdroging.</a:t>
            </a:r>
          </a:p>
          <a:p>
            <a:pPr algn="l">
              <a:buFont typeface="+mj-lt"/>
              <a:buAutoNum type="arabicPeriod"/>
            </a:pPr>
            <a:r>
              <a:rPr lang="nl-NL" b="0" i="0" dirty="0">
                <a:solidFill>
                  <a:srgbClr val="990000"/>
                </a:solidFill>
                <a:effectLst/>
                <a:latin typeface="Times New Roman" panose="02020603050405020304" pitchFamily="18" charset="0"/>
              </a:rPr>
              <a:t>pijn, veroorzaakt door bv. een infectie of andere ziekte.</a:t>
            </a:r>
          </a:p>
          <a:p>
            <a:pPr algn="l">
              <a:buFont typeface="+mj-lt"/>
              <a:buAutoNum type="arabicPeriod"/>
            </a:pPr>
            <a:r>
              <a:rPr lang="nl-NL" b="0" i="0" dirty="0">
                <a:solidFill>
                  <a:srgbClr val="990000"/>
                </a:solidFill>
                <a:effectLst/>
                <a:latin typeface="Times New Roman" panose="02020603050405020304" pitchFamily="18" charset="0"/>
              </a:rPr>
              <a:t>verstopping van het darmkanaal.</a:t>
            </a:r>
          </a:p>
          <a:p>
            <a:pPr algn="l">
              <a:buFont typeface="+mj-lt"/>
              <a:buAutoNum type="arabicPeriod"/>
            </a:pPr>
            <a:r>
              <a:rPr lang="nl-NL" b="0" i="0" dirty="0">
                <a:solidFill>
                  <a:srgbClr val="990000"/>
                </a:solidFill>
                <a:effectLst/>
                <a:latin typeface="Times New Roman" panose="02020603050405020304" pitchFamily="18" charset="0"/>
              </a:rPr>
              <a:t>onvoldoende ruwe vezels in het eten.</a:t>
            </a:r>
          </a:p>
          <a:p>
            <a:pPr algn="l">
              <a:buFont typeface="+mj-lt"/>
              <a:buAutoNum type="arabicPeriod"/>
            </a:pPr>
            <a:r>
              <a:rPr lang="nl-NL" b="0" i="0" dirty="0">
                <a:solidFill>
                  <a:srgbClr val="990000"/>
                </a:solidFill>
                <a:effectLst/>
                <a:latin typeface="Times New Roman" panose="02020603050405020304" pitchFamily="18" charset="0"/>
              </a:rPr>
              <a:t>neurologische oorzaak</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40</a:t>
            </a:fld>
            <a:endParaRPr lang="nl-NL"/>
          </a:p>
        </p:txBody>
      </p:sp>
    </p:spTree>
    <p:extLst>
      <p:ext uri="{BB962C8B-B14F-4D97-AF65-F5344CB8AC3E}">
        <p14:creationId xmlns:p14="http://schemas.microsoft.com/office/powerpoint/2010/main" val="138093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r>
              <a:rPr lang="nl-NL" b="0" i="0" dirty="0">
                <a:solidFill>
                  <a:srgbClr val="990000"/>
                </a:solidFill>
                <a:effectLst/>
                <a:latin typeface="Times New Roman" panose="02020603050405020304" pitchFamily="18" charset="0"/>
              </a:rPr>
              <a:t>Vooral bij oudere konijnen kan een neurologische stoornis uitval van de darmbeweging veroorzaken. Darmstimulerende middelen (</a:t>
            </a:r>
            <a:r>
              <a:rPr lang="nl-NL" b="0" i="0" dirty="0" err="1">
                <a:solidFill>
                  <a:srgbClr val="990000"/>
                </a:solidFill>
                <a:effectLst/>
                <a:latin typeface="Times New Roman" panose="02020603050405020304" pitchFamily="18" charset="0"/>
              </a:rPr>
              <a:t>Primperan</a:t>
            </a:r>
            <a:r>
              <a:rPr lang="nl-NL" b="0" i="0" dirty="0">
                <a:solidFill>
                  <a:srgbClr val="990000"/>
                </a:solidFill>
                <a:effectLst/>
                <a:latin typeface="Times New Roman" panose="02020603050405020304" pitchFamily="18" charset="0"/>
              </a:rPr>
              <a:t> en/of Cisaral drops), pijnstiller, </a:t>
            </a:r>
            <a:r>
              <a:rPr lang="nl-NL" b="0" i="0" dirty="0" err="1">
                <a:solidFill>
                  <a:srgbClr val="990000"/>
                </a:solidFill>
                <a:effectLst/>
                <a:latin typeface="Times New Roman" panose="02020603050405020304" pitchFamily="18" charset="0"/>
              </a:rPr>
              <a:t>hoogvezelig</a:t>
            </a:r>
            <a:r>
              <a:rPr lang="nl-NL" b="0" i="0" dirty="0">
                <a:solidFill>
                  <a:srgbClr val="990000"/>
                </a:solidFill>
                <a:effectLst/>
                <a:latin typeface="Times New Roman" panose="02020603050405020304" pitchFamily="18" charset="0"/>
              </a:rPr>
              <a:t> dwangvoer (Recovery) en vocht kunnen ingezet worden. Vitamine B kan gegeven worden om de eetlust te stimuleren en omdat deze vitamine niet meer via de blindedarmkeutels opgenomen worden. De lichaamstemperatuur moet steeds in de gaten gehouden worden, zodat het konijn niet gaat onderkoelen. Antibioticum geven is af te raden tenzij een bacteriële infectie oorzaak is van de darmimmobiliteit.</a:t>
            </a:r>
            <a:br>
              <a:rPr lang="nl-NL" dirty="0"/>
            </a:br>
            <a:r>
              <a:rPr lang="nl-NL" b="0" i="0" dirty="0">
                <a:solidFill>
                  <a:srgbClr val="990000"/>
                </a:solidFill>
                <a:effectLst/>
                <a:latin typeface="Times New Roman" panose="02020603050405020304" pitchFamily="18" charset="0"/>
              </a:rPr>
              <a:t>Vanwege de dreigende </a:t>
            </a:r>
            <a:r>
              <a:rPr lang="nl-NL" b="0" i="0" dirty="0" err="1">
                <a:solidFill>
                  <a:srgbClr val="990000"/>
                </a:solidFill>
                <a:effectLst/>
                <a:latin typeface="Times New Roman" panose="02020603050405020304" pitchFamily="18" charset="0"/>
              </a:rPr>
              <a:t>enterotoxemie</a:t>
            </a:r>
            <a:r>
              <a:rPr lang="nl-NL" b="0" i="0" dirty="0">
                <a:solidFill>
                  <a:srgbClr val="990000"/>
                </a:solidFill>
                <a:effectLst/>
                <a:latin typeface="Times New Roman" panose="02020603050405020304" pitchFamily="18" charset="0"/>
              </a:rPr>
              <a:t> (darmvergiftiging veroorzaakt door de bacterie </a:t>
            </a:r>
            <a:r>
              <a:rPr lang="nl-NL" b="0" i="0" dirty="0" err="1">
                <a:solidFill>
                  <a:srgbClr val="990000"/>
                </a:solidFill>
                <a:effectLst/>
                <a:latin typeface="Times New Roman" panose="02020603050405020304" pitchFamily="18" charset="0"/>
              </a:rPr>
              <a:t>Clostridium</a:t>
            </a:r>
            <a:r>
              <a:rPr lang="nl-NL" b="0" i="0" dirty="0">
                <a:solidFill>
                  <a:srgbClr val="990000"/>
                </a:solidFill>
                <a:effectLst/>
                <a:latin typeface="Times New Roman" panose="02020603050405020304" pitchFamily="18" charset="0"/>
              </a:rPr>
              <a:t> </a:t>
            </a:r>
            <a:r>
              <a:rPr lang="nl-NL" b="0" i="0" dirty="0" err="1">
                <a:solidFill>
                  <a:srgbClr val="990000"/>
                </a:solidFill>
                <a:effectLst/>
                <a:latin typeface="Times New Roman" panose="02020603050405020304" pitchFamily="18" charset="0"/>
              </a:rPr>
              <a:t>spp</a:t>
            </a:r>
            <a:r>
              <a:rPr lang="nl-NL" b="0" i="0" dirty="0">
                <a:solidFill>
                  <a:srgbClr val="990000"/>
                </a:solidFill>
                <a:effectLst/>
                <a:latin typeface="Times New Roman" panose="02020603050405020304" pitchFamily="18" charset="0"/>
              </a:rPr>
              <a:t>) kan </a:t>
            </a:r>
            <a:r>
              <a:rPr lang="nl-NL" b="0" i="0" dirty="0" err="1">
                <a:solidFill>
                  <a:srgbClr val="990000"/>
                </a:solidFill>
                <a:effectLst/>
                <a:latin typeface="Times New Roman" panose="02020603050405020304" pitchFamily="18" charset="0"/>
              </a:rPr>
              <a:t>cholestyramine</a:t>
            </a:r>
            <a:r>
              <a:rPr lang="nl-NL" b="0" i="0" dirty="0">
                <a:solidFill>
                  <a:srgbClr val="990000"/>
                </a:solidFill>
                <a:effectLst/>
                <a:latin typeface="Times New Roman" panose="02020603050405020304" pitchFamily="18" charset="0"/>
              </a:rPr>
              <a:t> ingezet worden, en </a:t>
            </a:r>
            <a:r>
              <a:rPr lang="nl-NL" b="0" i="0" dirty="0" err="1">
                <a:solidFill>
                  <a:srgbClr val="990000"/>
                </a:solidFill>
                <a:effectLst/>
                <a:latin typeface="Times New Roman" panose="02020603050405020304" pitchFamily="18" charset="0"/>
              </a:rPr>
              <a:t>Equate</a:t>
            </a:r>
            <a:r>
              <a:rPr lang="nl-NL" b="0" i="0" dirty="0">
                <a:solidFill>
                  <a:srgbClr val="990000"/>
                </a:solidFill>
                <a:effectLst/>
                <a:latin typeface="Times New Roman" panose="02020603050405020304" pitchFamily="18" charset="0"/>
              </a:rPr>
              <a:t>, Infacol of Ceolat gegeven worden. Deze middelen zijn essentieel voor het bestrijden van de pijnlijke darmgassen.</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41</a:t>
            </a:fld>
            <a:endParaRPr lang="nl-NL"/>
          </a:p>
        </p:txBody>
      </p:sp>
    </p:spTree>
    <p:extLst>
      <p:ext uri="{BB962C8B-B14F-4D97-AF65-F5344CB8AC3E}">
        <p14:creationId xmlns:p14="http://schemas.microsoft.com/office/powerpoint/2010/main" val="3852006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Wat stiller - slomer</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Verminderde eetlust</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Buik lijkt wat opgezet</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Bij het navoelen van de buik zijn de maag en de darmen soms te voelen. Daarnaast kun je soms het gevoel hebben dat er iets meer tussen je vingers zit, je vingers kunnen elkaar niet raken bij het diep doorvoelen in de buik. Normaal kun je bij een buikpalpatie door de buik heen je vingers aan de andere kant raken.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Op de röntgenfoto is een opgezette maag met lucht, maar ook lucht in de darmen te zien</a:t>
            </a:r>
          </a:p>
          <a:p>
            <a:endParaRPr lang="nl-NL" dirty="0"/>
          </a:p>
          <a:p>
            <a:r>
              <a:rPr lang="nl-NL" dirty="0" err="1"/>
              <a:t>Volvulus</a:t>
            </a:r>
            <a:endParaRPr lang="nl-NL" dirty="0"/>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Supersloom - zit stil op 1 plek</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Geen eetlust</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Is suf en apathisch - t.g.v. shock</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Voelt koud aan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Buik is opgezet</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Bij het navoelen van de buik is duidelijk een ballon - dikte te voelen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Op de röntgenfoto is een sterk opgezette maag met lucht (soms lucht in de darmen) en de maag kan van zijn normale positie zijn afgeraakt, bijvoorbeeld er zijn darmen tussen de maag en de lever te zien op de röntgenfoto</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42</a:t>
            </a:fld>
            <a:endParaRPr lang="nl-NL"/>
          </a:p>
        </p:txBody>
      </p:sp>
    </p:spTree>
    <p:extLst>
      <p:ext uri="{BB962C8B-B14F-4D97-AF65-F5344CB8AC3E}">
        <p14:creationId xmlns:p14="http://schemas.microsoft.com/office/powerpoint/2010/main" val="1109808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r>
              <a:rPr lang="nl-NL" b="1" i="0" dirty="0" err="1">
                <a:solidFill>
                  <a:srgbClr val="800000"/>
                </a:solidFill>
                <a:effectLst/>
                <a:latin typeface="Times New Roman" panose="02020603050405020304" pitchFamily="18" charset="0"/>
              </a:rPr>
              <a:t>lactulose</a:t>
            </a:r>
            <a:r>
              <a:rPr lang="nl-NL" b="1" i="0" dirty="0">
                <a:solidFill>
                  <a:srgbClr val="800000"/>
                </a:solidFill>
                <a:effectLst/>
                <a:latin typeface="Times New Roman" panose="02020603050405020304" pitchFamily="18" charset="0"/>
              </a:rPr>
              <a:t>,</a:t>
            </a:r>
            <a:r>
              <a:rPr lang="nl-NL" b="0" i="0" dirty="0">
                <a:solidFill>
                  <a:srgbClr val="800000"/>
                </a:solidFill>
                <a:effectLst/>
                <a:latin typeface="Times New Roman" panose="02020603050405020304" pitchFamily="18" charset="0"/>
              </a:rPr>
              <a:t> zoals </a:t>
            </a:r>
            <a:r>
              <a:rPr lang="nl-NL" b="0" i="0" dirty="0" err="1">
                <a:solidFill>
                  <a:srgbClr val="800000"/>
                </a:solidFill>
                <a:effectLst/>
                <a:latin typeface="Times New Roman" panose="02020603050405020304" pitchFamily="18" charset="0"/>
              </a:rPr>
              <a:t>Tractonorm</a:t>
            </a:r>
            <a:r>
              <a:rPr lang="nl-NL" b="0" i="0" dirty="0">
                <a:solidFill>
                  <a:srgbClr val="800000"/>
                </a:solidFill>
                <a:effectLst/>
                <a:latin typeface="Times New Roman" panose="02020603050405020304" pitchFamily="18" charset="0"/>
              </a:rPr>
              <a:t>, </a:t>
            </a:r>
            <a:r>
              <a:rPr lang="nl-NL" b="0" i="0" dirty="0" err="1">
                <a:solidFill>
                  <a:srgbClr val="800000"/>
                </a:solidFill>
                <a:effectLst/>
                <a:latin typeface="Times New Roman" panose="02020603050405020304" pitchFamily="18" charset="0"/>
              </a:rPr>
              <a:t>Laxulon</a:t>
            </a:r>
            <a:r>
              <a:rPr lang="nl-NL" b="0" i="0" dirty="0">
                <a:solidFill>
                  <a:srgbClr val="800000"/>
                </a:solidFill>
                <a:effectLst/>
                <a:latin typeface="Times New Roman" panose="02020603050405020304" pitchFamily="18" charset="0"/>
              </a:rPr>
              <a:t>, </a:t>
            </a:r>
            <a:r>
              <a:rPr lang="nl-NL" b="0" i="0" dirty="0" err="1">
                <a:solidFill>
                  <a:srgbClr val="800000"/>
                </a:solidFill>
                <a:effectLst/>
                <a:latin typeface="Times New Roman" panose="02020603050405020304" pitchFamily="18" charset="0"/>
              </a:rPr>
              <a:t>Laxatract</a:t>
            </a:r>
            <a:r>
              <a:rPr lang="nl-NL" b="0" i="0" dirty="0">
                <a:solidFill>
                  <a:srgbClr val="800000"/>
                </a:solidFill>
                <a:effectLst/>
                <a:latin typeface="Times New Roman" panose="02020603050405020304" pitchFamily="18" charset="0"/>
              </a:rPr>
              <a:t>.</a:t>
            </a:r>
          </a:p>
          <a:p>
            <a:pPr algn="l">
              <a:buFont typeface="Arial" panose="020B0604020202020204" pitchFamily="34" charset="0"/>
              <a:buNone/>
            </a:pPr>
            <a:r>
              <a:rPr lang="nl-NL" b="0" i="0" dirty="0">
                <a:solidFill>
                  <a:srgbClr val="800000"/>
                </a:solidFill>
                <a:effectLst/>
                <a:latin typeface="Times New Roman" panose="02020603050405020304" pitchFamily="18" charset="0"/>
              </a:rPr>
              <a:t>Antigasmiddel </a:t>
            </a:r>
            <a:r>
              <a:rPr lang="nl-NL" b="0" i="0" dirty="0" err="1">
                <a:solidFill>
                  <a:srgbClr val="990000"/>
                </a:solidFill>
                <a:effectLst/>
                <a:latin typeface="Times New Roman" panose="02020603050405020304" pitchFamily="18" charset="0"/>
              </a:rPr>
              <a:t>Equate</a:t>
            </a:r>
            <a:r>
              <a:rPr lang="nl-NL" b="0" i="0" dirty="0">
                <a:solidFill>
                  <a:srgbClr val="990000"/>
                </a:solidFill>
                <a:effectLst/>
                <a:latin typeface="Times New Roman" panose="02020603050405020304" pitchFamily="18" charset="0"/>
              </a:rPr>
              <a:t>, Infacol of Ceolat</a:t>
            </a:r>
            <a:endParaRPr lang="nl-NL" b="0" i="0" dirty="0">
              <a:solidFill>
                <a:srgbClr val="800000"/>
              </a:solidFill>
              <a:effectLst/>
              <a:latin typeface="Times New Roman" panose="02020603050405020304" pitchFamily="18" charset="0"/>
            </a:endParaRPr>
          </a:p>
          <a:p>
            <a:pPr algn="l">
              <a:buFont typeface="Arial" panose="020B0604020202020204" pitchFamily="34" charset="0"/>
              <a:buNone/>
            </a:pPr>
            <a:r>
              <a:rPr lang="nl-NL" b="0" i="0" dirty="0">
                <a:solidFill>
                  <a:srgbClr val="800000"/>
                </a:solidFill>
                <a:effectLst/>
                <a:latin typeface="Times New Roman" panose="02020603050405020304" pitchFamily="18" charset="0"/>
              </a:rPr>
              <a:t>Protexin is een </a:t>
            </a:r>
            <a:r>
              <a:rPr lang="nl-NL" b="0" i="0" dirty="0" err="1">
                <a:solidFill>
                  <a:srgbClr val="800000"/>
                </a:solidFill>
                <a:effectLst/>
                <a:latin typeface="Times New Roman" panose="02020603050405020304" pitchFamily="18" charset="0"/>
              </a:rPr>
              <a:t>probiotica</a:t>
            </a:r>
            <a:r>
              <a:rPr lang="nl-NL" b="0" i="0" dirty="0">
                <a:solidFill>
                  <a:srgbClr val="800000"/>
                </a:solidFill>
                <a:effectLst/>
                <a:latin typeface="Times New Roman" panose="02020603050405020304" pitchFamily="18" charset="0"/>
              </a:rPr>
              <a:t> gunstig voor darmflora</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43</a:t>
            </a:fld>
            <a:endParaRPr lang="nl-NL"/>
          </a:p>
        </p:txBody>
      </p:sp>
    </p:spTree>
    <p:extLst>
      <p:ext uri="{BB962C8B-B14F-4D97-AF65-F5344CB8AC3E}">
        <p14:creationId xmlns:p14="http://schemas.microsoft.com/office/powerpoint/2010/main" val="6231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r>
              <a:rPr lang="nl-NL" b="1" i="0" dirty="0" err="1">
                <a:solidFill>
                  <a:srgbClr val="800000"/>
                </a:solidFill>
                <a:effectLst/>
                <a:latin typeface="Times New Roman" panose="02020603050405020304" pitchFamily="18" charset="0"/>
              </a:rPr>
              <a:t>lactulose</a:t>
            </a:r>
            <a:r>
              <a:rPr lang="nl-NL" b="1" i="0" dirty="0">
                <a:solidFill>
                  <a:srgbClr val="800000"/>
                </a:solidFill>
                <a:effectLst/>
                <a:latin typeface="Times New Roman" panose="02020603050405020304" pitchFamily="18" charset="0"/>
              </a:rPr>
              <a:t>,</a:t>
            </a:r>
            <a:r>
              <a:rPr lang="nl-NL" b="0" i="0" dirty="0">
                <a:solidFill>
                  <a:srgbClr val="800000"/>
                </a:solidFill>
                <a:effectLst/>
                <a:latin typeface="Times New Roman" panose="02020603050405020304" pitchFamily="18" charset="0"/>
              </a:rPr>
              <a:t> zoals </a:t>
            </a:r>
            <a:r>
              <a:rPr lang="nl-NL" b="0" i="0" dirty="0" err="1">
                <a:solidFill>
                  <a:srgbClr val="800000"/>
                </a:solidFill>
                <a:effectLst/>
                <a:latin typeface="Times New Roman" panose="02020603050405020304" pitchFamily="18" charset="0"/>
              </a:rPr>
              <a:t>Tractonorm</a:t>
            </a:r>
            <a:r>
              <a:rPr lang="nl-NL" b="0" i="0" dirty="0">
                <a:solidFill>
                  <a:srgbClr val="800000"/>
                </a:solidFill>
                <a:effectLst/>
                <a:latin typeface="Times New Roman" panose="02020603050405020304" pitchFamily="18" charset="0"/>
              </a:rPr>
              <a:t>, </a:t>
            </a:r>
            <a:r>
              <a:rPr lang="nl-NL" b="0" i="0" dirty="0" err="1">
                <a:solidFill>
                  <a:srgbClr val="800000"/>
                </a:solidFill>
                <a:effectLst/>
                <a:latin typeface="Times New Roman" panose="02020603050405020304" pitchFamily="18" charset="0"/>
              </a:rPr>
              <a:t>Laxulon</a:t>
            </a:r>
            <a:r>
              <a:rPr lang="nl-NL" b="0" i="0" dirty="0">
                <a:solidFill>
                  <a:srgbClr val="800000"/>
                </a:solidFill>
                <a:effectLst/>
                <a:latin typeface="Times New Roman" panose="02020603050405020304" pitchFamily="18" charset="0"/>
              </a:rPr>
              <a:t>, </a:t>
            </a:r>
            <a:r>
              <a:rPr lang="nl-NL" b="0" i="0" dirty="0" err="1">
                <a:solidFill>
                  <a:srgbClr val="800000"/>
                </a:solidFill>
                <a:effectLst/>
                <a:latin typeface="Times New Roman" panose="02020603050405020304" pitchFamily="18" charset="0"/>
              </a:rPr>
              <a:t>Laxatract</a:t>
            </a:r>
            <a:r>
              <a:rPr lang="nl-NL" b="0" i="0" dirty="0">
                <a:solidFill>
                  <a:srgbClr val="800000"/>
                </a:solidFill>
                <a:effectLst/>
                <a:latin typeface="Times New Roman" panose="02020603050405020304" pitchFamily="18" charset="0"/>
              </a:rPr>
              <a:t>.</a:t>
            </a:r>
          </a:p>
          <a:p>
            <a:pPr algn="l">
              <a:buFont typeface="Arial" panose="020B0604020202020204" pitchFamily="34" charset="0"/>
              <a:buNone/>
            </a:pPr>
            <a:endParaRPr lang="nl-NL" b="0" i="0" dirty="0">
              <a:solidFill>
                <a:srgbClr val="800000"/>
              </a:solidFill>
              <a:effectLst/>
              <a:latin typeface="Times New Roman" panose="02020603050405020304" pitchFamily="18" charset="0"/>
            </a:endParaRPr>
          </a:p>
          <a:p>
            <a:pPr algn="l">
              <a:buFont typeface="Arial" panose="020B0604020202020204" pitchFamily="34" charset="0"/>
              <a:buNone/>
            </a:pPr>
            <a:r>
              <a:rPr lang="nl-NL" b="0" i="0" dirty="0">
                <a:solidFill>
                  <a:srgbClr val="800000"/>
                </a:solidFill>
                <a:effectLst/>
                <a:latin typeface="Times New Roman" panose="02020603050405020304" pitchFamily="18" charset="0"/>
              </a:rPr>
              <a:t>Antigasmiddel </a:t>
            </a:r>
            <a:r>
              <a:rPr lang="nl-NL" b="0" i="0" dirty="0" err="1">
                <a:solidFill>
                  <a:srgbClr val="990000"/>
                </a:solidFill>
                <a:effectLst/>
                <a:latin typeface="Times New Roman" panose="02020603050405020304" pitchFamily="18" charset="0"/>
              </a:rPr>
              <a:t>Equate</a:t>
            </a:r>
            <a:r>
              <a:rPr lang="nl-NL" b="0" i="0" dirty="0">
                <a:solidFill>
                  <a:srgbClr val="990000"/>
                </a:solidFill>
                <a:effectLst/>
                <a:latin typeface="Times New Roman" panose="02020603050405020304" pitchFamily="18" charset="0"/>
              </a:rPr>
              <a:t>, Infacol of Ceolat</a:t>
            </a:r>
            <a:endParaRPr lang="nl-NL" b="0" i="0" dirty="0">
              <a:solidFill>
                <a:srgbClr val="800000"/>
              </a:solidFill>
              <a:effectLst/>
              <a:latin typeface="Times New Roman" panose="02020603050405020304" pitchFamily="18" charset="0"/>
            </a:endParaRPr>
          </a:p>
          <a:p>
            <a:pPr algn="l">
              <a:buFont typeface="Arial" panose="020B0604020202020204" pitchFamily="34" charset="0"/>
              <a:buNone/>
            </a:pPr>
            <a:r>
              <a:rPr lang="nl-NL" b="0" i="0" dirty="0">
                <a:solidFill>
                  <a:srgbClr val="800000"/>
                </a:solidFill>
                <a:effectLst/>
                <a:latin typeface="Times New Roman" panose="02020603050405020304" pitchFamily="18" charset="0"/>
              </a:rPr>
              <a:t>Protexin is een </a:t>
            </a:r>
            <a:r>
              <a:rPr lang="nl-NL" b="0" i="0" dirty="0" err="1">
                <a:solidFill>
                  <a:srgbClr val="800000"/>
                </a:solidFill>
                <a:effectLst/>
                <a:latin typeface="Times New Roman" panose="02020603050405020304" pitchFamily="18" charset="0"/>
              </a:rPr>
              <a:t>probiotica</a:t>
            </a:r>
            <a:r>
              <a:rPr lang="nl-NL" b="0" i="0" dirty="0">
                <a:solidFill>
                  <a:srgbClr val="800000"/>
                </a:solidFill>
                <a:effectLst/>
                <a:latin typeface="Times New Roman" panose="02020603050405020304" pitchFamily="18" charset="0"/>
              </a:rPr>
              <a:t> gunstig voor darmflora</a:t>
            </a:r>
          </a:p>
          <a:p>
            <a:pPr algn="l">
              <a:buFont typeface="Arial" panose="020B0604020202020204" pitchFamily="34" charset="0"/>
              <a:buNone/>
            </a:pPr>
            <a:endParaRPr lang="nl-NL" b="0" i="0" dirty="0">
              <a:solidFill>
                <a:srgbClr val="006600"/>
              </a:solidFill>
              <a:effectLst/>
              <a:highlight>
                <a:srgbClr val="FFFFFF"/>
              </a:highlight>
              <a:latin typeface="arial" panose="020B0604020202020204" pitchFamily="34" charset="0"/>
            </a:endParaRPr>
          </a:p>
          <a:p>
            <a:r>
              <a:rPr lang="nl-NL" dirty="0"/>
              <a:t>maden en die vreten zich binnen vier uur een weg naar binnen door de huid van het konijn heen. Natuurlijk is dit enorm pijnlijk en daarnaast ook heel onhygiënisch. Konijnen sterven binnen twee dagen van de vieze ontsteking en eventuele bloedvergiftiging die ontstaat.</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44</a:t>
            </a:fld>
            <a:endParaRPr lang="nl-NL"/>
          </a:p>
        </p:txBody>
      </p:sp>
    </p:spTree>
    <p:extLst>
      <p:ext uri="{BB962C8B-B14F-4D97-AF65-F5344CB8AC3E}">
        <p14:creationId xmlns:p14="http://schemas.microsoft.com/office/powerpoint/2010/main" val="213634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45</a:t>
            </a:fld>
            <a:endParaRPr lang="nl-NL"/>
          </a:p>
        </p:txBody>
      </p:sp>
    </p:spTree>
    <p:extLst>
      <p:ext uri="{BB962C8B-B14F-4D97-AF65-F5344CB8AC3E}">
        <p14:creationId xmlns:p14="http://schemas.microsoft.com/office/powerpoint/2010/main" val="2337766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46</a:t>
            </a:fld>
            <a:endParaRPr lang="nl-NL"/>
          </a:p>
        </p:txBody>
      </p:sp>
    </p:spTree>
    <p:extLst>
      <p:ext uri="{BB962C8B-B14F-4D97-AF65-F5344CB8AC3E}">
        <p14:creationId xmlns:p14="http://schemas.microsoft.com/office/powerpoint/2010/main" val="3727446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Op de röntgenfoto is de afwijking zichtbaar</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47</a:t>
            </a:fld>
            <a:endParaRPr lang="nl-NL"/>
          </a:p>
        </p:txBody>
      </p:sp>
    </p:spTree>
    <p:extLst>
      <p:ext uri="{BB962C8B-B14F-4D97-AF65-F5344CB8AC3E}">
        <p14:creationId xmlns:p14="http://schemas.microsoft.com/office/powerpoint/2010/main" val="26310153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Onzindelijk - plast overal en niet meer op de vaste plekken, op het "toilet"</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Vaak kleine plasjes of urine lekken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Verkleurde urine</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Pijnuitingen bij het plassen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Persen bij het plassen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Natte vieze onderkant met als gevolg een ontstoken huid door urinebrand</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Een vieze geur / stank kan ontstaan door de vieze onderkant of door de geur van (oude) urine</a:t>
            </a:r>
          </a:p>
          <a:p>
            <a:pPr algn="l">
              <a:buFont typeface="Arial" panose="020B0604020202020204" pitchFamily="34" charset="0"/>
              <a:buChar char="•"/>
            </a:pPr>
            <a:endParaRPr lang="nl-NL" dirty="0"/>
          </a:p>
          <a:p>
            <a:pPr algn="l">
              <a:buFont typeface="Arial" panose="020B0604020202020204" pitchFamily="34" charset="0"/>
              <a:buChar char="•"/>
            </a:pPr>
            <a:r>
              <a:rPr lang="nl-NL" dirty="0"/>
              <a:t>Calciumoxalaten</a:t>
            </a:r>
          </a:p>
          <a:p>
            <a:pPr algn="l">
              <a:buFont typeface="Arial" panose="020B0604020202020204" pitchFamily="34" charset="0"/>
              <a:buChar char="•"/>
            </a:pPr>
            <a:endParaRPr lang="nl-NL" dirty="0"/>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Soortgelijke tekenen die optreden bij diabetes, die zelden bij konijnen voorkomt, maar overdreven dorst en urine kan veroorzaken.</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Warm weer zorgt er voor dat konijnen meer drinken.</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Bij vrouwtjes kan infectie of kanker van de baarmoeder ook vergelijkbare symptomen veroorzaken. Bloed in de urine en spanning kan optreden.</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Nierziekte kan ook leiden tot verhoogde dorst en verhoogde urinering.</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Gedragsproblemen kunnen ook leiden tot ongepaste urinering.</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Elke ziekte die ongemak veroorzaakt, kan soortgelijke symptomen hebben, zoals veel van deze symptomen algemene tekenen zijn van ziekte waardoor je konijn niet eet of slaperig wordt.</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48</a:t>
            </a:fld>
            <a:endParaRPr lang="nl-NL"/>
          </a:p>
        </p:txBody>
      </p:sp>
    </p:spTree>
    <p:extLst>
      <p:ext uri="{BB962C8B-B14F-4D97-AF65-F5344CB8AC3E}">
        <p14:creationId xmlns:p14="http://schemas.microsoft.com/office/powerpoint/2010/main" val="18386405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Vermindering van de eetlust</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Algemene slaperigheid</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Inspannen om te urineren</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Urineren buiten de normale locaties</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Enkel in kleine hoeveelheden urineren</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Overmatig water drinken en overdreven urineren</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Onvermogen om te urineren</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Bloedige urine</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Druppelen van urine</a:t>
            </a:r>
          </a:p>
          <a:p>
            <a:pPr algn="l">
              <a:buFont typeface="Arial" panose="020B0604020202020204" pitchFamily="34" charset="0"/>
              <a:buChar char="•"/>
            </a:pPr>
            <a:r>
              <a:rPr lang="nl-NL" b="0" i="0" dirty="0">
                <a:solidFill>
                  <a:srgbClr val="555555"/>
                </a:solidFill>
                <a:effectLst/>
                <a:highlight>
                  <a:srgbClr val="FFFFFF"/>
                </a:highlight>
                <a:latin typeface="Arial" panose="020B0604020202020204" pitchFamily="34" charset="0"/>
              </a:rPr>
              <a:t>Roodheid en haarverlies rond de genitaliën of de binnenkant van de benen</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49</a:t>
            </a:fld>
            <a:endParaRPr lang="nl-NL"/>
          </a:p>
        </p:txBody>
      </p:sp>
    </p:spTree>
    <p:extLst>
      <p:ext uri="{BB962C8B-B14F-4D97-AF65-F5344CB8AC3E}">
        <p14:creationId xmlns:p14="http://schemas.microsoft.com/office/powerpoint/2010/main" val="426646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a:t>
            </a:fld>
            <a:endParaRPr lang="nl-NL"/>
          </a:p>
        </p:txBody>
      </p:sp>
    </p:spTree>
    <p:extLst>
      <p:ext uri="{BB962C8B-B14F-4D97-AF65-F5344CB8AC3E}">
        <p14:creationId xmlns:p14="http://schemas.microsoft.com/office/powerpoint/2010/main" val="3712026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50</a:t>
            </a:fld>
            <a:endParaRPr lang="nl-NL"/>
          </a:p>
        </p:txBody>
      </p:sp>
    </p:spTree>
    <p:extLst>
      <p:ext uri="{BB962C8B-B14F-4D97-AF65-F5344CB8AC3E}">
        <p14:creationId xmlns:p14="http://schemas.microsoft.com/office/powerpoint/2010/main" val="6368770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Zorg dat het konijn blijft eten =&gt; ga het eventueel dwangvoeren.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Als er een stille darm ontstaat geef hier medicijnen voor.</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Bestrijd de bijkomende bacteriële infecties oogontsteking en (longontsteking) met antibioticum.</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Omdat de oogleden ontstoken waren is het advies om een oogzalf met een antibioticum te geven.</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Geef het konijn een pijnstiller een zogenaamde NSAID.</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Bij veel slijmvorming geef dan een slijmoplossend middel.</a:t>
            </a:r>
          </a:p>
          <a:p>
            <a:pPr algn="l">
              <a:buFont typeface="Arial" panose="020B0604020202020204" pitchFamily="34" charset="0"/>
              <a:buChar char="•"/>
            </a:pPr>
            <a:r>
              <a:rPr lang="nl-NL" b="0" i="0" dirty="0">
                <a:solidFill>
                  <a:srgbClr val="006600"/>
                </a:solidFill>
                <a:effectLst/>
                <a:highlight>
                  <a:srgbClr val="FFFFFF"/>
                </a:highlight>
                <a:latin typeface="arial" panose="020B0604020202020204" pitchFamily="34" charset="0"/>
              </a:rPr>
              <a:t>Tijdsbestek: het kan 4 tot 6 weken duren voordat het konijn volledig genezen is en het zal door een diep dal gaan.</a:t>
            </a:r>
          </a:p>
          <a:p>
            <a:pPr algn="l">
              <a:buFont typeface="Arial" panose="020B0604020202020204" pitchFamily="34" charset="0"/>
              <a:buNone/>
            </a:pPr>
            <a:endParaRPr lang="nl-NL" b="0" i="0" dirty="0">
              <a:solidFill>
                <a:srgbClr val="555555"/>
              </a:solidFill>
              <a:effectLst/>
              <a:highlight>
                <a:srgbClr val="FFFFFF"/>
              </a:highlight>
              <a:latin typeface="Arial" panose="020B0604020202020204" pitchFamily="34" charset="0"/>
            </a:endParaRPr>
          </a:p>
          <a:p>
            <a:pPr algn="l">
              <a:buFont typeface="Arial" panose="020B0604020202020204" pitchFamily="34" charset="0"/>
              <a:buNone/>
            </a:pPr>
            <a:r>
              <a:rPr lang="nl-NL" b="0" i="0" dirty="0">
                <a:solidFill>
                  <a:srgbClr val="555555"/>
                </a:solidFill>
                <a:effectLst/>
                <a:highlight>
                  <a:srgbClr val="FFFFFF"/>
                </a:highlight>
                <a:latin typeface="Arial" panose="020B0604020202020204" pitchFamily="34" charset="0"/>
              </a:rPr>
              <a:t>Myxomatose is een virus wat lijkt op het pokkenvirus</a:t>
            </a:r>
          </a:p>
          <a:p>
            <a:pPr algn="l">
              <a:buFont typeface="Arial" panose="020B0604020202020204" pitchFamily="34" charset="0"/>
              <a:buNone/>
            </a:pPr>
            <a:r>
              <a:rPr lang="nl-NL" b="0" i="0" dirty="0">
                <a:solidFill>
                  <a:srgbClr val="555555"/>
                </a:solidFill>
                <a:effectLst/>
                <a:highlight>
                  <a:srgbClr val="FFFFFF"/>
                </a:highlight>
                <a:latin typeface="Arial" panose="020B0604020202020204" pitchFamily="34" charset="0"/>
              </a:rPr>
              <a:t>besmet via insecten zoals muggen, vliegen en vlooien en soms ook door direct contact</a:t>
            </a:r>
          </a:p>
          <a:p>
            <a:pPr algn="l">
              <a:buFont typeface="Arial" panose="020B0604020202020204" pitchFamily="34" charset="0"/>
              <a:buNone/>
            </a:pPr>
            <a:endParaRPr lang="nl-NL" dirty="0"/>
          </a:p>
          <a:p>
            <a:pPr algn="l">
              <a:buFont typeface="Arial" panose="020B0604020202020204" pitchFamily="34" charset="0"/>
              <a:buNone/>
            </a:pPr>
            <a:r>
              <a:rPr lang="nl-NL" dirty="0" err="1"/>
              <a:t>Rabbit</a:t>
            </a:r>
            <a:r>
              <a:rPr lang="nl-NL" dirty="0"/>
              <a:t> </a:t>
            </a:r>
            <a:r>
              <a:rPr lang="nl-NL" dirty="0" err="1"/>
              <a:t>Haemorrhagic</a:t>
            </a:r>
            <a:r>
              <a:rPr lang="nl-NL" dirty="0"/>
              <a:t> </a:t>
            </a:r>
            <a:r>
              <a:rPr lang="nl-NL" dirty="0" err="1"/>
              <a:t>Disease</a:t>
            </a:r>
            <a:r>
              <a:rPr lang="nl-NL" dirty="0"/>
              <a:t> (RHD) of </a:t>
            </a:r>
            <a:r>
              <a:rPr lang="nl-NL" dirty="0" err="1"/>
              <a:t>Viral</a:t>
            </a:r>
            <a:r>
              <a:rPr lang="nl-NL" dirty="0"/>
              <a:t> </a:t>
            </a:r>
            <a:r>
              <a:rPr lang="nl-NL" dirty="0" err="1"/>
              <a:t>Haemorrhagic</a:t>
            </a:r>
            <a:r>
              <a:rPr lang="nl-NL" dirty="0"/>
              <a:t> </a:t>
            </a:r>
            <a:r>
              <a:rPr lang="nl-NL" dirty="0" err="1"/>
              <a:t>Disease</a:t>
            </a:r>
            <a:r>
              <a:rPr lang="nl-NL" dirty="0"/>
              <a:t> (VHD) is een zeer dodelijke variant van het </a:t>
            </a:r>
            <a:r>
              <a:rPr lang="nl-NL" dirty="0" err="1"/>
              <a:t>calicivirus</a:t>
            </a:r>
            <a:r>
              <a:rPr lang="nl-NL" dirty="0"/>
              <a:t>. Oorspronkelijk is dit virus eind jaren ’80 vanuit China naar Europa gekomen. In 2015 kwam er een nieuwe variant bij, RHD2.</a:t>
            </a:r>
          </a:p>
          <a:p>
            <a:pPr algn="l">
              <a:buFont typeface="Arial" panose="020B0604020202020204" pitchFamily="34" charset="0"/>
              <a:buNone/>
            </a:pPr>
            <a:endParaRPr lang="nl-NL" dirty="0"/>
          </a:p>
          <a:p>
            <a:pPr algn="l">
              <a:buFont typeface="Arial" panose="020B0604020202020204" pitchFamily="34" charset="0"/>
              <a:buNone/>
            </a:pPr>
            <a:r>
              <a:rPr lang="nl-NL" dirty="0"/>
              <a:t>Dit virus is ontzettend moeilijk te bestrijden, en het kan zowel via direct contact als via besmet materiaal overgebracht worden. Daarnaast kan het zeer lang overleven buiten het lichaam en kan het ook tegen vorst. Het wordt via de urine en ontlasting van zieke konijnen uitgescheiden en na een wandeling in konijnengebied kun je dit zo onder je schoenzolen meenemen. Ook via insecten en hooi/bodembedekking kan het virus de leefomgeving van uw konijn binnenkomen.</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51</a:t>
            </a:fld>
            <a:endParaRPr lang="nl-NL"/>
          </a:p>
        </p:txBody>
      </p:sp>
    </p:spTree>
    <p:extLst>
      <p:ext uri="{BB962C8B-B14F-4D97-AF65-F5344CB8AC3E}">
        <p14:creationId xmlns:p14="http://schemas.microsoft.com/office/powerpoint/2010/main" val="168989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52</a:t>
            </a:fld>
            <a:endParaRPr lang="nl-NL"/>
          </a:p>
        </p:txBody>
      </p:sp>
    </p:spTree>
    <p:extLst>
      <p:ext uri="{BB962C8B-B14F-4D97-AF65-F5344CB8AC3E}">
        <p14:creationId xmlns:p14="http://schemas.microsoft.com/office/powerpoint/2010/main" val="36990560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53</a:t>
            </a:fld>
            <a:endParaRPr lang="nl-NL"/>
          </a:p>
        </p:txBody>
      </p:sp>
    </p:spTree>
    <p:extLst>
      <p:ext uri="{BB962C8B-B14F-4D97-AF65-F5344CB8AC3E}">
        <p14:creationId xmlns:p14="http://schemas.microsoft.com/office/powerpoint/2010/main" val="970522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54</a:t>
            </a:fld>
            <a:endParaRPr lang="nl-NL"/>
          </a:p>
        </p:txBody>
      </p:sp>
    </p:spTree>
    <p:extLst>
      <p:ext uri="{BB962C8B-B14F-4D97-AF65-F5344CB8AC3E}">
        <p14:creationId xmlns:p14="http://schemas.microsoft.com/office/powerpoint/2010/main" val="1941556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Bacteriën op een hand</a:t>
            </a:r>
          </a:p>
          <a:p>
            <a:r>
              <a:rPr lang="nl-NL" dirty="0"/>
              <a:t>Ringworm</a:t>
            </a:r>
          </a:p>
          <a:p>
            <a:r>
              <a:rPr lang="nl-NL" dirty="0"/>
              <a:t>Tekenbeet</a:t>
            </a:r>
          </a:p>
          <a:p>
            <a:r>
              <a:rPr lang="nl-NL" dirty="0"/>
              <a:t>Borrelia </a:t>
            </a:r>
            <a:r>
              <a:rPr lang="nl-NL" dirty="0" err="1"/>
              <a:t>lyme</a:t>
            </a:r>
            <a:r>
              <a:rPr lang="nl-NL" dirty="0"/>
              <a:t> bacterie</a:t>
            </a:r>
          </a:p>
          <a:p>
            <a:r>
              <a:rPr lang="nl-NL" dirty="0"/>
              <a:t>Leptospira-bacteriën</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55</a:t>
            </a:fld>
            <a:endParaRPr lang="nl-NL"/>
          </a:p>
        </p:txBody>
      </p:sp>
    </p:spTree>
    <p:extLst>
      <p:ext uri="{BB962C8B-B14F-4D97-AF65-F5344CB8AC3E}">
        <p14:creationId xmlns:p14="http://schemas.microsoft.com/office/powerpoint/2010/main" val="511940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KLIK en einde Pfff</a:t>
            </a:r>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56</a:t>
            </a:fld>
            <a:endParaRPr lang="nl-NL"/>
          </a:p>
        </p:txBody>
      </p:sp>
    </p:spTree>
    <p:extLst>
      <p:ext uri="{BB962C8B-B14F-4D97-AF65-F5344CB8AC3E}">
        <p14:creationId xmlns:p14="http://schemas.microsoft.com/office/powerpoint/2010/main" val="2102895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6</a:t>
            </a:fld>
            <a:endParaRPr lang="nl-NL"/>
          </a:p>
        </p:txBody>
      </p:sp>
    </p:spTree>
    <p:extLst>
      <p:ext uri="{BB962C8B-B14F-4D97-AF65-F5344CB8AC3E}">
        <p14:creationId xmlns:p14="http://schemas.microsoft.com/office/powerpoint/2010/main" val="136518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7</a:t>
            </a:fld>
            <a:endParaRPr lang="nl-NL"/>
          </a:p>
        </p:txBody>
      </p:sp>
    </p:spTree>
    <p:extLst>
      <p:ext uri="{BB962C8B-B14F-4D97-AF65-F5344CB8AC3E}">
        <p14:creationId xmlns:p14="http://schemas.microsoft.com/office/powerpoint/2010/main" val="58217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8</a:t>
            </a:fld>
            <a:endParaRPr lang="nl-NL"/>
          </a:p>
        </p:txBody>
      </p:sp>
    </p:spTree>
    <p:extLst>
      <p:ext uri="{BB962C8B-B14F-4D97-AF65-F5344CB8AC3E}">
        <p14:creationId xmlns:p14="http://schemas.microsoft.com/office/powerpoint/2010/main" val="374563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403948-C301-4F63-8554-738EB48E121E}" type="slidenum">
              <a:rPr lang="nl-NL" smtClean="0"/>
              <a:t>9</a:t>
            </a:fld>
            <a:endParaRPr lang="nl-NL"/>
          </a:p>
        </p:txBody>
      </p:sp>
    </p:spTree>
    <p:extLst>
      <p:ext uri="{BB962C8B-B14F-4D97-AF65-F5344CB8AC3E}">
        <p14:creationId xmlns:p14="http://schemas.microsoft.com/office/powerpoint/2010/main" val="46897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a:t>Klik om stijl te bewerken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2186C49-AC5C-40EA-B5DF-C893304024A2}" type="datetime1">
              <a:rPr lang="en-US" smtClean="0"/>
              <a:t>4/12/2024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‹nr.›</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21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B35683-B580-4581-822D-0DFD1BD76E16}" type="datetime1">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9290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9E9883-5307-4491-97EA-6BA7E5D56020}" type="datetime1">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79231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20E83E2-7E8D-4421-A99E-3DD96F71497F}" type="datetime1">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02823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a:t>Klik om stijl te bewerken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43B2D4A-FD27-42BA-B22B-91FB3C23641A}" type="datetime1">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92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18C3799C-9DEE-4B15-8F8B-BFC61FCD92B6}" type="datetime1">
              <a:rPr lang="en-US" smtClean="0"/>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37773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CB32D61-74D4-403A-BEC2-10157DC7E99E}" type="datetime1">
              <a:rPr lang="en-US" smtClean="0"/>
              <a:t>4/12/2024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250979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2D769E39-7A60-4A8E-99F0-C3E5C7D986BF}" type="datetime1">
              <a:rPr lang="en-US" smtClean="0"/>
              <a:t>4/12/2024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72747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90415-F454-464F-8DBE-4F1C2BBB7254}" type="datetime1">
              <a:rPr lang="en-US" smtClean="0"/>
              <a:t>4/12/2024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16010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5719604-AEEA-40B2-9D59-4C487D3CB88F}" type="datetime1">
              <a:rPr lang="en-US" smtClean="0"/>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99704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a:t>Klik om stijl te bewerken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55BD568-2761-4556-B57D-EF6ABD389120}" type="datetime1">
              <a:rPr lang="en-US" smtClean="0"/>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860764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3A28DA6-6B30-4110-9667-186B6B1F93B2}" type="datetime1">
              <a:rPr lang="en-US" smtClean="0"/>
              <a:t>4/12/2024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6561898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jp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jpg"/><Relationship Id="rId9"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fif"/><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jpg"/><Relationship Id="rId7" Type="http://schemas.openxmlformats.org/officeDocument/2006/relationships/image" Target="../media/image31.jpg"/><Relationship Id="rId12" Type="http://schemas.openxmlformats.org/officeDocument/2006/relationships/image" Target="../media/image4.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jpg"/><Relationship Id="rId11" Type="http://schemas.openxmlformats.org/officeDocument/2006/relationships/image" Target="../media/image3.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jpg"/><Relationship Id="rId9" Type="http://schemas.openxmlformats.org/officeDocument/2006/relationships/image" Target="../media/image33.jpg"/></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jpg"/><Relationship Id="rId7"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svg"/><Relationship Id="rId4" Type="http://schemas.openxmlformats.org/officeDocument/2006/relationships/image" Target="../media/image2.jp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jpg"/><Relationship Id="rId7"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jpg"/><Relationship Id="rId11" Type="http://schemas.openxmlformats.org/officeDocument/2006/relationships/image" Target="../media/image4.svg"/><Relationship Id="rId5" Type="http://schemas.openxmlformats.org/officeDocument/2006/relationships/image" Target="../media/image39.jfif"/><Relationship Id="rId10"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43.jpg"/></Relationships>
</file>

<file path=ppt/slides/_rels/slide1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1.jpg"/><Relationship Id="rId7"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46.jpg"/></Relationships>
</file>

<file path=ppt/slides/_rels/slide1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1.jpg"/><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51.jp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2.jpg"/><Relationship Id="rId9" Type="http://schemas.openxmlformats.org/officeDocument/2006/relationships/image" Target="../media/image49.jfif"/></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1.jpg"/><Relationship Id="rId7" Type="http://schemas.openxmlformats.org/officeDocument/2006/relationships/image" Target="../media/image53.jpg"/><Relationship Id="rId12" Type="http://schemas.openxmlformats.org/officeDocument/2006/relationships/image" Target="../media/image58.jfif"/><Relationship Id="rId17" Type="http://schemas.openxmlformats.org/officeDocument/2006/relationships/image" Target="../media/image63.jpg"/><Relationship Id="rId2" Type="http://schemas.openxmlformats.org/officeDocument/2006/relationships/notesSlide" Target="../notesSlides/notesSlide19.xml"/><Relationship Id="rId16" Type="http://schemas.openxmlformats.org/officeDocument/2006/relationships/image" Target="../media/image62.jpg"/><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57.jpg"/><Relationship Id="rId5" Type="http://schemas.openxmlformats.org/officeDocument/2006/relationships/image" Target="../media/image3.png"/><Relationship Id="rId15" Type="http://schemas.openxmlformats.org/officeDocument/2006/relationships/image" Target="../media/image61.jpg"/><Relationship Id="rId10" Type="http://schemas.openxmlformats.org/officeDocument/2006/relationships/image" Target="../media/image56.jpg"/><Relationship Id="rId19" Type="http://schemas.openxmlformats.org/officeDocument/2006/relationships/image" Target="../media/image65.svg"/><Relationship Id="rId4" Type="http://schemas.openxmlformats.org/officeDocument/2006/relationships/image" Target="../media/image2.jpg"/><Relationship Id="rId9" Type="http://schemas.openxmlformats.org/officeDocument/2006/relationships/image" Target="../media/image55.jfif"/><Relationship Id="rId1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customXml" Target="../ink/ink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7.jpg"/><Relationship Id="rId3" Type="http://schemas.openxmlformats.org/officeDocument/2006/relationships/image" Target="../media/image1.jpg"/><Relationship Id="rId7" Type="http://schemas.openxmlformats.org/officeDocument/2006/relationships/image" Target="../media/image28.jpg"/><Relationship Id="rId12" Type="http://schemas.openxmlformats.org/officeDocument/2006/relationships/image" Target="../media/image4.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7.jpg"/><Relationship Id="rId11" Type="http://schemas.openxmlformats.org/officeDocument/2006/relationships/image" Target="../media/image3.png"/><Relationship Id="rId5" Type="http://schemas.openxmlformats.org/officeDocument/2006/relationships/image" Target="../media/image66.jfif"/><Relationship Id="rId15" Type="http://schemas.openxmlformats.org/officeDocument/2006/relationships/image" Target="../media/image44.jpg"/><Relationship Id="rId10" Type="http://schemas.openxmlformats.org/officeDocument/2006/relationships/image" Target="../media/image40.jpg"/><Relationship Id="rId4" Type="http://schemas.openxmlformats.org/officeDocument/2006/relationships/image" Target="../media/image2.jpg"/><Relationship Id="rId9" Type="http://schemas.openxmlformats.org/officeDocument/2006/relationships/image" Target="../media/image68.jpeg"/><Relationship Id="rId14" Type="http://schemas.openxmlformats.org/officeDocument/2006/relationships/image" Target="../media/image45.jp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9.jpg"/><Relationship Id="rId7"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0.jpg"/><Relationship Id="rId11" Type="http://schemas.openxmlformats.org/officeDocument/2006/relationships/image" Target="../media/image73.jpg"/><Relationship Id="rId5" Type="http://schemas.openxmlformats.org/officeDocument/2006/relationships/image" Target="../media/image2.jpg"/><Relationship Id="rId10" Type="http://schemas.openxmlformats.org/officeDocument/2006/relationships/image" Target="../media/image72.jpg"/><Relationship Id="rId4" Type="http://schemas.openxmlformats.org/officeDocument/2006/relationships/image" Target="../media/image1.jpg"/><Relationship Id="rId9" Type="http://schemas.openxmlformats.org/officeDocument/2006/relationships/image" Target="../media/image4.sv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1.jpg"/><Relationship Id="rId7" Type="http://schemas.openxmlformats.org/officeDocument/2006/relationships/image" Target="../media/image76.jpg"/><Relationship Id="rId12" Type="http://schemas.openxmlformats.org/officeDocument/2006/relationships/image" Target="../media/image81.jfi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80.webp"/><Relationship Id="rId5" Type="http://schemas.openxmlformats.org/officeDocument/2006/relationships/image" Target="../media/image3.png"/><Relationship Id="rId10" Type="http://schemas.openxmlformats.org/officeDocument/2006/relationships/image" Target="../media/image79.jpeg"/><Relationship Id="rId4" Type="http://schemas.openxmlformats.org/officeDocument/2006/relationships/image" Target="../media/image2.jpg"/><Relationship Id="rId9" Type="http://schemas.openxmlformats.org/officeDocument/2006/relationships/image" Target="../media/image78.jpeg"/></Relationships>
</file>

<file path=ppt/slides/_rels/slide24.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1.jpg"/><Relationship Id="rId7"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86.jpg"/><Relationship Id="rId5" Type="http://schemas.openxmlformats.org/officeDocument/2006/relationships/image" Target="../media/image3.png"/><Relationship Id="rId10" Type="http://schemas.openxmlformats.org/officeDocument/2006/relationships/image" Target="../media/image85.jpg"/><Relationship Id="rId4" Type="http://schemas.openxmlformats.org/officeDocument/2006/relationships/image" Target="../media/image2.jpg"/><Relationship Id="rId9" Type="http://schemas.openxmlformats.org/officeDocument/2006/relationships/image" Target="../media/image84.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87.jp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1.jpg"/><Relationship Id="rId7" Type="http://schemas.openxmlformats.org/officeDocument/2006/relationships/image" Target="../media/image88.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90.jpg"/></Relationships>
</file>

<file path=ppt/slides/_rels/slide28.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1.jpg"/><Relationship Id="rId7" Type="http://schemas.openxmlformats.org/officeDocument/2006/relationships/image" Target="../media/image91.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3.jpg"/><Relationship Id="rId7" Type="http://schemas.openxmlformats.org/officeDocument/2006/relationships/image" Target="../media/image4.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96.jpg"/><Relationship Id="rId4" Type="http://schemas.openxmlformats.org/officeDocument/2006/relationships/image" Target="../media/image1.jpg"/><Relationship Id="rId9" Type="http://schemas.openxmlformats.org/officeDocument/2006/relationships/image" Target="../media/image95.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1.jpg"/><Relationship Id="rId7" Type="http://schemas.openxmlformats.org/officeDocument/2006/relationships/image" Target="../media/image97.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99.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8" Type="http://schemas.openxmlformats.org/officeDocument/2006/relationships/image" Target="../media/image101.gif"/><Relationship Id="rId3" Type="http://schemas.openxmlformats.org/officeDocument/2006/relationships/image" Target="../media/image1.jpg"/><Relationship Id="rId7" Type="http://schemas.openxmlformats.org/officeDocument/2006/relationships/image" Target="../media/image100.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104.jpg"/><Relationship Id="rId5" Type="http://schemas.openxmlformats.org/officeDocument/2006/relationships/image" Target="../media/image3.png"/><Relationship Id="rId10" Type="http://schemas.openxmlformats.org/officeDocument/2006/relationships/image" Target="../media/image103.jpg"/><Relationship Id="rId4" Type="http://schemas.openxmlformats.org/officeDocument/2006/relationships/image" Target="../media/image2.jpg"/><Relationship Id="rId9" Type="http://schemas.openxmlformats.org/officeDocument/2006/relationships/image" Target="../media/image102.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5.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jpg"/><Relationship Id="rId7" Type="http://schemas.openxmlformats.org/officeDocument/2006/relationships/image" Target="../media/image109.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08.jpg"/><Relationship Id="rId5" Type="http://schemas.openxmlformats.org/officeDocument/2006/relationships/image" Target="../media/image106.jpeg"/><Relationship Id="rId10" Type="http://schemas.openxmlformats.org/officeDocument/2006/relationships/image" Target="../media/image4.svg"/><Relationship Id="rId4" Type="http://schemas.openxmlformats.org/officeDocument/2006/relationships/image" Target="../media/image2.jp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jpg"/><Relationship Id="rId7"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13.png"/><Relationship Id="rId4" Type="http://schemas.openxmlformats.org/officeDocument/2006/relationships/image" Target="../media/image2.jpg"/><Relationship Id="rId9" Type="http://schemas.openxmlformats.org/officeDocument/2006/relationships/image" Target="../media/image112.jp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15.jp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14.jpg"/><Relationship Id="rId5" Type="http://schemas.openxmlformats.org/officeDocument/2006/relationships/image" Target="../media/image106.jpeg"/><Relationship Id="rId10" Type="http://schemas.openxmlformats.org/officeDocument/2006/relationships/image" Target="../media/image116.jpg"/><Relationship Id="rId4" Type="http://schemas.openxmlformats.org/officeDocument/2006/relationships/image" Target="../media/image2.jpg"/><Relationship Id="rId9" Type="http://schemas.openxmlformats.org/officeDocument/2006/relationships/image" Target="../media/image4.svg"/></Relationships>
</file>

<file path=ppt/slides/_rels/slide38.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17.jpg"/><Relationship Id="rId10" Type="http://schemas.openxmlformats.org/officeDocument/2006/relationships/image" Target="../media/image60.svg"/><Relationship Id="rId4" Type="http://schemas.openxmlformats.org/officeDocument/2006/relationships/image" Target="../media/image2.jp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jpg"/><Relationship Id="rId7" Type="http://schemas.openxmlformats.org/officeDocument/2006/relationships/image" Target="../media/image119.jpg"/><Relationship Id="rId12" Type="http://schemas.openxmlformats.org/officeDocument/2006/relationships/image" Target="../media/image124.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123.jpeg"/><Relationship Id="rId5" Type="http://schemas.openxmlformats.org/officeDocument/2006/relationships/image" Target="../media/image3.png"/><Relationship Id="rId10" Type="http://schemas.openxmlformats.org/officeDocument/2006/relationships/image" Target="../media/image122.webp"/><Relationship Id="rId4" Type="http://schemas.openxmlformats.org/officeDocument/2006/relationships/image" Target="../media/image2.jpg"/><Relationship Id="rId9" Type="http://schemas.openxmlformats.org/officeDocument/2006/relationships/image" Target="../media/image12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5.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6.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jpg"/><Relationship Id="rId7" Type="http://schemas.openxmlformats.org/officeDocument/2006/relationships/image" Target="../media/image127.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image" Target="../media/image1.jpg"/><Relationship Id="rId7" Type="http://schemas.openxmlformats.org/officeDocument/2006/relationships/image" Target="../media/image133.jpg"/><Relationship Id="rId12" Type="http://schemas.openxmlformats.org/officeDocument/2006/relationships/image" Target="../media/image4.sv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32.jpg"/><Relationship Id="rId11" Type="http://schemas.openxmlformats.org/officeDocument/2006/relationships/image" Target="../media/image3.png"/><Relationship Id="rId5" Type="http://schemas.openxmlformats.org/officeDocument/2006/relationships/image" Target="../media/image131.jpg"/><Relationship Id="rId10" Type="http://schemas.openxmlformats.org/officeDocument/2006/relationships/image" Target="../media/image136.jpg"/><Relationship Id="rId4" Type="http://schemas.openxmlformats.org/officeDocument/2006/relationships/image" Target="../media/image2.jpg"/><Relationship Id="rId9" Type="http://schemas.openxmlformats.org/officeDocument/2006/relationships/image" Target="../media/image135.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jpg"/><Relationship Id="rId7" Type="http://schemas.openxmlformats.org/officeDocument/2006/relationships/image" Target="../media/image137.jp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139.jpeg"/></Relationships>
</file>

<file path=ppt/slides/_rels/slide4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jpg"/><Relationship Id="rId7" Type="http://schemas.openxmlformats.org/officeDocument/2006/relationships/image" Target="../media/image140.jp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2.jpg"/><Relationship Id="rId9" Type="http://schemas.openxmlformats.org/officeDocument/2006/relationships/image" Target="../media/image7.jfif"/></Relationships>
</file>

<file path=ppt/slides/_rels/slide50.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jpg"/><Relationship Id="rId7" Type="http://schemas.openxmlformats.org/officeDocument/2006/relationships/image" Target="../media/image142.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image" Target="../media/image1.jpg"/><Relationship Id="rId7" Type="http://schemas.openxmlformats.org/officeDocument/2006/relationships/image" Target="../media/image144.jp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47.jpg"/><Relationship Id="rId4" Type="http://schemas.openxmlformats.org/officeDocument/2006/relationships/image" Target="../media/image2.jpg"/><Relationship Id="rId9" Type="http://schemas.openxmlformats.org/officeDocument/2006/relationships/image" Target="../media/image146.jpg"/></Relationships>
</file>

<file path=ppt/slides/_rels/slide52.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jpg"/><Relationship Id="rId7" Type="http://schemas.openxmlformats.org/officeDocument/2006/relationships/image" Target="../media/image150.jp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49.jpg"/><Relationship Id="rId11" Type="http://schemas.openxmlformats.org/officeDocument/2006/relationships/image" Target="../media/image4.svg"/><Relationship Id="rId5" Type="http://schemas.openxmlformats.org/officeDocument/2006/relationships/image" Target="../media/image148.jpg"/><Relationship Id="rId10"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152.jpg"/></Relationships>
</file>

<file path=ppt/slides/_rels/slide53.xml.rels><?xml version="1.0" encoding="UTF-8" standalone="yes"?>
<Relationships xmlns="http://schemas.openxmlformats.org/package/2006/relationships"><Relationship Id="rId8" Type="http://schemas.openxmlformats.org/officeDocument/2006/relationships/image" Target="../media/image154.jfif"/><Relationship Id="rId3" Type="http://schemas.openxmlformats.org/officeDocument/2006/relationships/image" Target="../media/image1.jpg"/><Relationship Id="rId7" Type="http://schemas.openxmlformats.org/officeDocument/2006/relationships/image" Target="../media/image153.jp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5.jp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60.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159.jp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56.png"/><Relationship Id="rId11" Type="http://schemas.openxmlformats.org/officeDocument/2006/relationships/image" Target="../media/image158.jpg"/><Relationship Id="rId5" Type="http://schemas.openxmlformats.org/officeDocument/2006/relationships/hyperlink" Target="https://nl.wikipedia.org/wiki/Arts" TargetMode="External"/><Relationship Id="rId10" Type="http://schemas.openxmlformats.org/officeDocument/2006/relationships/image" Target="../media/image55.jfif"/><Relationship Id="rId4" Type="http://schemas.openxmlformats.org/officeDocument/2006/relationships/image" Target="../media/image2.jpg"/><Relationship Id="rId9" Type="http://schemas.openxmlformats.org/officeDocument/2006/relationships/image" Target="../media/image157.jpg"/></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8.png"/><Relationship Id="rId18" Type="http://schemas.openxmlformats.org/officeDocument/2006/relationships/image" Target="../media/image173.png"/><Relationship Id="rId3" Type="http://schemas.openxmlformats.org/officeDocument/2006/relationships/image" Target="../media/image2.jpg"/><Relationship Id="rId21" Type="http://schemas.openxmlformats.org/officeDocument/2006/relationships/image" Target="../media/image176.svg"/><Relationship Id="rId7" Type="http://schemas.openxmlformats.org/officeDocument/2006/relationships/image" Target="../media/image164.jpg"/><Relationship Id="rId12" Type="http://schemas.openxmlformats.org/officeDocument/2006/relationships/image" Target="../media/image167.jpg"/><Relationship Id="rId17" Type="http://schemas.openxmlformats.org/officeDocument/2006/relationships/image" Target="../media/image172.svg"/><Relationship Id="rId2" Type="http://schemas.openxmlformats.org/officeDocument/2006/relationships/notesSlide" Target="../notesSlides/notesSlide56.xml"/><Relationship Id="rId16" Type="http://schemas.openxmlformats.org/officeDocument/2006/relationships/image" Target="../media/image171.png"/><Relationship Id="rId20" Type="http://schemas.openxmlformats.org/officeDocument/2006/relationships/image" Target="../media/image175.png"/><Relationship Id="rId1" Type="http://schemas.openxmlformats.org/officeDocument/2006/relationships/slideLayout" Target="../slideLayouts/slideLayout4.xml"/><Relationship Id="rId6" Type="http://schemas.openxmlformats.org/officeDocument/2006/relationships/image" Target="../media/image163.jpg"/><Relationship Id="rId11" Type="http://schemas.openxmlformats.org/officeDocument/2006/relationships/image" Target="../media/image166.jpg"/><Relationship Id="rId5" Type="http://schemas.openxmlformats.org/officeDocument/2006/relationships/image" Target="../media/image162.jpg"/><Relationship Id="rId15" Type="http://schemas.openxmlformats.org/officeDocument/2006/relationships/image" Target="../media/image170.svg"/><Relationship Id="rId10" Type="http://schemas.openxmlformats.org/officeDocument/2006/relationships/image" Target="../media/image165.jpg"/><Relationship Id="rId19" Type="http://schemas.openxmlformats.org/officeDocument/2006/relationships/image" Target="../media/image174.svg"/><Relationship Id="rId4" Type="http://schemas.openxmlformats.org/officeDocument/2006/relationships/image" Target="../media/image161.jpg"/><Relationship Id="rId9" Type="http://schemas.openxmlformats.org/officeDocument/2006/relationships/image" Target="../media/image4.svg"/><Relationship Id="rId14" Type="http://schemas.openxmlformats.org/officeDocument/2006/relationships/image" Target="../media/image169.png"/><Relationship Id="rId22" Type="http://schemas.openxmlformats.org/officeDocument/2006/relationships/image" Target="../media/image177.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svg"/><Relationship Id="rId11" Type="http://schemas.openxmlformats.org/officeDocument/2006/relationships/image" Target="../media/image13.jpg"/><Relationship Id="rId5" Type="http://schemas.openxmlformats.org/officeDocument/2006/relationships/image" Target="../media/image3.png"/><Relationship Id="rId10" Type="http://schemas.openxmlformats.org/officeDocument/2006/relationships/image" Target="../media/image12.jpeg"/><Relationship Id="rId4" Type="http://schemas.openxmlformats.org/officeDocument/2006/relationships/image" Target="../media/image2.jpg"/><Relationship Id="rId9" Type="http://schemas.openxmlformats.org/officeDocument/2006/relationships/image" Target="../media/image11.jfif"/></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0.jfif"/><Relationship Id="rId3" Type="http://schemas.openxmlformats.org/officeDocument/2006/relationships/image" Target="../media/image1.jpg"/><Relationship Id="rId7" Type="http://schemas.openxmlformats.org/officeDocument/2006/relationships/image" Target="../media/image16.jpg"/><Relationship Id="rId12"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jpg"/><Relationship Id="rId11" Type="http://schemas.openxmlformats.org/officeDocument/2006/relationships/image" Target="../media/image4.svg"/><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532F1-6FAC-D4B3-FD2E-FC2A9DF9240F}"/>
              </a:ext>
            </a:extLst>
          </p:cNvPr>
          <p:cNvSpPr>
            <a:spLocks noGrp="1"/>
          </p:cNvSpPr>
          <p:nvPr>
            <p:ph type="ctrTitle"/>
          </p:nvPr>
        </p:nvSpPr>
        <p:spPr>
          <a:xfrm>
            <a:off x="1109980" y="882376"/>
            <a:ext cx="9966960" cy="1388165"/>
          </a:xfrm>
        </p:spPr>
        <p:txBody>
          <a:bodyPr/>
          <a:lstStyle/>
          <a:p>
            <a:r>
              <a:rPr lang="nl-NL" dirty="0"/>
              <a:t>Vooraf</a:t>
            </a:r>
          </a:p>
        </p:txBody>
      </p:sp>
      <p:sp>
        <p:nvSpPr>
          <p:cNvPr id="3" name="Ondertitel 2">
            <a:extLst>
              <a:ext uri="{FF2B5EF4-FFF2-40B4-BE49-F238E27FC236}">
                <a16:creationId xmlns:a16="http://schemas.microsoft.com/office/drawing/2014/main" id="{745E24F5-5503-3601-B673-70E59B3C3BA6}"/>
              </a:ext>
            </a:extLst>
          </p:cNvPr>
          <p:cNvSpPr>
            <a:spLocks noGrp="1"/>
          </p:cNvSpPr>
          <p:nvPr>
            <p:ph type="subTitle" idx="1"/>
          </p:nvPr>
        </p:nvSpPr>
        <p:spPr>
          <a:xfrm>
            <a:off x="986118" y="3869634"/>
            <a:ext cx="10090822" cy="2280154"/>
          </a:xfrm>
        </p:spPr>
        <p:txBody>
          <a:bodyPr>
            <a:normAutofit/>
          </a:bodyPr>
          <a:lstStyle/>
          <a:p>
            <a:r>
              <a:rPr lang="nl-NL" dirty="0">
                <a:solidFill>
                  <a:schemeClr val="tx1"/>
                </a:solidFill>
              </a:rPr>
              <a:t>Deze presentatie is bedoeld als overdracht van onze kennis en ervaring voor mensen die met de verzorging van knaagdieren en konijnen bezig zijn. Het zijn handvatten voor de hulp aan deze dieren. Het is niet bedoeld als een vervanging van de dierenarts maar ondersteuning van de arts door herkenning van aandoeningen om accurate informatie te geven of zelf een behandeling te starten die niet door de dierenarts behoeft te worden gegeven.   </a:t>
            </a:r>
          </a:p>
        </p:txBody>
      </p:sp>
      <p:sp>
        <p:nvSpPr>
          <p:cNvPr id="4" name="Tekstvak 3">
            <a:extLst>
              <a:ext uri="{FF2B5EF4-FFF2-40B4-BE49-F238E27FC236}">
                <a16:creationId xmlns:a16="http://schemas.microsoft.com/office/drawing/2014/main" id="{846007BE-8D4D-E57D-3B39-57C84E785C08}"/>
              </a:ext>
            </a:extLst>
          </p:cNvPr>
          <p:cNvSpPr txBox="1"/>
          <p:nvPr/>
        </p:nvSpPr>
        <p:spPr>
          <a:xfrm>
            <a:off x="-94267" y="6523348"/>
            <a:ext cx="414778" cy="378735"/>
          </a:xfrm>
          <a:prstGeom prst="rect">
            <a:avLst/>
          </a:prstGeom>
          <a:noFill/>
        </p:spPr>
        <p:txBody>
          <a:bodyPr wrap="square" rtlCol="0">
            <a:spAutoFit/>
          </a:bodyPr>
          <a:lstStyle/>
          <a:p>
            <a:r>
              <a:rPr lang="nl-NL" dirty="0"/>
              <a:t>23</a:t>
            </a:r>
          </a:p>
        </p:txBody>
      </p:sp>
      <p:sp>
        <p:nvSpPr>
          <p:cNvPr id="5" name="Tekstvak 4">
            <a:extLst>
              <a:ext uri="{FF2B5EF4-FFF2-40B4-BE49-F238E27FC236}">
                <a16:creationId xmlns:a16="http://schemas.microsoft.com/office/drawing/2014/main" id="{987CBFCE-EDF7-5CB2-BE57-3DA877C8C1E1}"/>
              </a:ext>
            </a:extLst>
          </p:cNvPr>
          <p:cNvSpPr txBox="1"/>
          <p:nvPr/>
        </p:nvSpPr>
        <p:spPr>
          <a:xfrm>
            <a:off x="11627896" y="6523349"/>
            <a:ext cx="494973" cy="369332"/>
          </a:xfrm>
          <a:prstGeom prst="rect">
            <a:avLst/>
          </a:prstGeom>
          <a:noFill/>
        </p:spPr>
        <p:txBody>
          <a:bodyPr wrap="square" rtlCol="0">
            <a:spAutoFit/>
          </a:bodyPr>
          <a:lstStyle/>
          <a:p>
            <a:r>
              <a:rPr lang="nl-NL" dirty="0"/>
              <a:t>01</a:t>
            </a:r>
          </a:p>
        </p:txBody>
      </p:sp>
    </p:spTree>
    <p:extLst>
      <p:ext uri="{BB962C8B-B14F-4D97-AF65-F5344CB8AC3E}">
        <p14:creationId xmlns:p14="http://schemas.microsoft.com/office/powerpoint/2010/main" val="4164105899"/>
      </p:ext>
    </p:extLst>
  </p:cSld>
  <p:clrMapOvr>
    <a:masterClrMapping/>
  </p:clrMapOvr>
  <mc:AlternateContent xmlns:mc="http://schemas.openxmlformats.org/markup-compatibility/2006">
    <mc:Choice xmlns:p14="http://schemas.microsoft.com/office/powerpoint/2010/main" Requires="p14">
      <p:transition spd="slow" p14:dur="800" advTm="23000">
        <p:circle/>
      </p:transition>
    </mc:Choice>
    <mc:Fallback>
      <p:transition spd="slow" advTm="2300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Vacht : Vlo bestrijden (advies)</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090FE6DC-2820-7239-D714-7F182B0D00A8}"/>
              </a:ext>
            </a:extLst>
          </p:cNvPr>
          <p:cNvSpPr txBox="1"/>
          <p:nvPr/>
        </p:nvSpPr>
        <p:spPr>
          <a:xfrm>
            <a:off x="1143000" y="2351406"/>
            <a:ext cx="1637907" cy="369332"/>
          </a:xfrm>
          <a:prstGeom prst="rect">
            <a:avLst/>
          </a:prstGeom>
          <a:noFill/>
        </p:spPr>
        <p:txBody>
          <a:bodyPr wrap="square">
            <a:spAutoFit/>
          </a:bodyPr>
          <a:lstStyle/>
          <a:p>
            <a:r>
              <a:rPr lang="nl-NL" b="1" i="0" dirty="0">
                <a:solidFill>
                  <a:srgbClr val="FFC000"/>
                </a:solidFill>
                <a:effectLst/>
                <a:highlight>
                  <a:srgbClr val="FFFFFF"/>
                </a:highlight>
                <a:latin typeface="arial" panose="020B0604020202020204" pitchFamily="34" charset="0"/>
              </a:rPr>
              <a:t>Selamectine</a:t>
            </a:r>
            <a:endParaRPr lang="nl-NL" dirty="0">
              <a:solidFill>
                <a:srgbClr val="FFC000"/>
              </a:solidFill>
            </a:endParaRPr>
          </a:p>
        </p:txBody>
      </p:sp>
      <p:sp>
        <p:nvSpPr>
          <p:cNvPr id="10" name="Tekstvak 9">
            <a:extLst>
              <a:ext uri="{FF2B5EF4-FFF2-40B4-BE49-F238E27FC236}">
                <a16:creationId xmlns:a16="http://schemas.microsoft.com/office/drawing/2014/main" id="{096680FA-06A2-0416-9546-7FFC39D729B6}"/>
              </a:ext>
            </a:extLst>
          </p:cNvPr>
          <p:cNvSpPr txBox="1"/>
          <p:nvPr/>
        </p:nvSpPr>
        <p:spPr>
          <a:xfrm>
            <a:off x="9476295" y="2364305"/>
            <a:ext cx="1741601" cy="369332"/>
          </a:xfrm>
          <a:prstGeom prst="rect">
            <a:avLst/>
          </a:prstGeom>
          <a:noFill/>
        </p:spPr>
        <p:txBody>
          <a:bodyPr wrap="square">
            <a:spAutoFit/>
          </a:bodyPr>
          <a:lstStyle/>
          <a:p>
            <a:r>
              <a:rPr lang="nl-NL" b="1" i="0" dirty="0">
                <a:solidFill>
                  <a:srgbClr val="FFC000"/>
                </a:solidFill>
                <a:effectLst/>
                <a:highlight>
                  <a:srgbClr val="FFFFFF"/>
                </a:highlight>
                <a:latin typeface="arial" panose="020B0604020202020204" pitchFamily="34" charset="0"/>
              </a:rPr>
              <a:t>Imadocloprid</a:t>
            </a:r>
            <a:endParaRPr lang="nl-NL" dirty="0">
              <a:solidFill>
                <a:srgbClr val="FFC000"/>
              </a:solidFill>
            </a:endParaRPr>
          </a:p>
        </p:txBody>
      </p:sp>
      <p:sp>
        <p:nvSpPr>
          <p:cNvPr id="18" name="Tekstvak 17">
            <a:extLst>
              <a:ext uri="{FF2B5EF4-FFF2-40B4-BE49-F238E27FC236}">
                <a16:creationId xmlns:a16="http://schemas.microsoft.com/office/drawing/2014/main" id="{C97836F2-1A31-4B8A-A52A-71E2C551F90D}"/>
              </a:ext>
            </a:extLst>
          </p:cNvPr>
          <p:cNvSpPr txBox="1"/>
          <p:nvPr/>
        </p:nvSpPr>
        <p:spPr>
          <a:xfrm>
            <a:off x="1143000" y="3021539"/>
            <a:ext cx="1534212" cy="369332"/>
          </a:xfrm>
          <a:prstGeom prst="rect">
            <a:avLst/>
          </a:prstGeom>
          <a:noFill/>
        </p:spPr>
        <p:txBody>
          <a:bodyPr wrap="square">
            <a:spAutoFit/>
          </a:bodyPr>
          <a:lstStyle/>
          <a:p>
            <a:r>
              <a:rPr lang="nl-NL" b="1" i="0" dirty="0">
                <a:solidFill>
                  <a:srgbClr val="FFC000"/>
                </a:solidFill>
                <a:effectLst/>
                <a:highlight>
                  <a:srgbClr val="FAF9F3"/>
                </a:highlight>
                <a:latin typeface="Proxima Soft"/>
              </a:rPr>
              <a:t>Permethrin</a:t>
            </a:r>
            <a:endParaRPr lang="nl-NL" b="1" dirty="0">
              <a:solidFill>
                <a:srgbClr val="FFC000"/>
              </a:solidFill>
            </a:endParaRPr>
          </a:p>
        </p:txBody>
      </p:sp>
      <p:pic>
        <p:nvPicPr>
          <p:cNvPr id="20" name="Afbeelding 19">
            <a:extLst>
              <a:ext uri="{FF2B5EF4-FFF2-40B4-BE49-F238E27FC236}">
                <a16:creationId xmlns:a16="http://schemas.microsoft.com/office/drawing/2014/main" id="{511EC2FF-0B56-A920-4C88-1A0FE80EDF9A}"/>
              </a:ext>
            </a:extLst>
          </p:cNvPr>
          <p:cNvPicPr>
            <a:picLocks noChangeAspect="1"/>
          </p:cNvPicPr>
          <p:nvPr/>
        </p:nvPicPr>
        <p:blipFill>
          <a:blip r:embed="rId5"/>
          <a:stretch>
            <a:fillRect/>
          </a:stretch>
        </p:blipFill>
        <p:spPr>
          <a:xfrm>
            <a:off x="10013029" y="2982383"/>
            <a:ext cx="1005491" cy="1356360"/>
          </a:xfrm>
          <a:prstGeom prst="rect">
            <a:avLst/>
          </a:prstGeom>
        </p:spPr>
      </p:pic>
      <p:pic>
        <p:nvPicPr>
          <p:cNvPr id="22" name="Afbeelding 21">
            <a:extLst>
              <a:ext uri="{FF2B5EF4-FFF2-40B4-BE49-F238E27FC236}">
                <a16:creationId xmlns:a16="http://schemas.microsoft.com/office/drawing/2014/main" id="{A38BCD4A-BF27-E2C8-DA3B-FA4D42B8A541}"/>
              </a:ext>
            </a:extLst>
          </p:cNvPr>
          <p:cNvPicPr>
            <a:picLocks noChangeAspect="1"/>
          </p:cNvPicPr>
          <p:nvPr/>
        </p:nvPicPr>
        <p:blipFill>
          <a:blip r:embed="rId6"/>
          <a:stretch>
            <a:fillRect/>
          </a:stretch>
        </p:blipFill>
        <p:spPr>
          <a:xfrm>
            <a:off x="3961615" y="2915920"/>
            <a:ext cx="629239" cy="2477318"/>
          </a:xfrm>
          <a:prstGeom prst="rect">
            <a:avLst/>
          </a:prstGeom>
        </p:spPr>
      </p:pic>
      <p:pic>
        <p:nvPicPr>
          <p:cNvPr id="24" name="Afbeelding 23">
            <a:extLst>
              <a:ext uri="{FF2B5EF4-FFF2-40B4-BE49-F238E27FC236}">
                <a16:creationId xmlns:a16="http://schemas.microsoft.com/office/drawing/2014/main" id="{24DB4984-AC9B-7802-44C7-DDD5073244C8}"/>
              </a:ext>
            </a:extLst>
          </p:cNvPr>
          <p:cNvPicPr>
            <a:picLocks noChangeAspect="1"/>
          </p:cNvPicPr>
          <p:nvPr/>
        </p:nvPicPr>
        <p:blipFill>
          <a:blip r:embed="rId7"/>
          <a:stretch>
            <a:fillRect/>
          </a:stretch>
        </p:blipFill>
        <p:spPr>
          <a:xfrm>
            <a:off x="5195536" y="2335292"/>
            <a:ext cx="2393041" cy="985933"/>
          </a:xfrm>
          <a:prstGeom prst="rect">
            <a:avLst/>
          </a:prstGeom>
        </p:spPr>
      </p:pic>
      <p:pic>
        <p:nvPicPr>
          <p:cNvPr id="26" name="Afbeelding 25">
            <a:extLst>
              <a:ext uri="{FF2B5EF4-FFF2-40B4-BE49-F238E27FC236}">
                <a16:creationId xmlns:a16="http://schemas.microsoft.com/office/drawing/2014/main" id="{49D81C7A-49AA-4F79-23EE-08756962025B}"/>
              </a:ext>
            </a:extLst>
          </p:cNvPr>
          <p:cNvPicPr>
            <a:picLocks noChangeAspect="1"/>
          </p:cNvPicPr>
          <p:nvPr/>
        </p:nvPicPr>
        <p:blipFill>
          <a:blip r:embed="rId8"/>
          <a:stretch>
            <a:fillRect/>
          </a:stretch>
        </p:blipFill>
        <p:spPr>
          <a:xfrm>
            <a:off x="9020609" y="3001465"/>
            <a:ext cx="1035434" cy="1397345"/>
          </a:xfrm>
          <a:prstGeom prst="rect">
            <a:avLst/>
          </a:prstGeom>
        </p:spPr>
      </p:pic>
      <p:pic>
        <p:nvPicPr>
          <p:cNvPr id="28" name="Afbeelding 27">
            <a:extLst>
              <a:ext uri="{FF2B5EF4-FFF2-40B4-BE49-F238E27FC236}">
                <a16:creationId xmlns:a16="http://schemas.microsoft.com/office/drawing/2014/main" id="{BA13F44F-E485-CBF1-EB15-A28C6FCD26F4}"/>
              </a:ext>
            </a:extLst>
          </p:cNvPr>
          <p:cNvPicPr>
            <a:picLocks noChangeAspect="1"/>
          </p:cNvPicPr>
          <p:nvPr/>
        </p:nvPicPr>
        <p:blipFill>
          <a:blip r:embed="rId9"/>
          <a:stretch>
            <a:fillRect/>
          </a:stretch>
        </p:blipFill>
        <p:spPr>
          <a:xfrm>
            <a:off x="9419335" y="4386475"/>
            <a:ext cx="1599185" cy="1599185"/>
          </a:xfrm>
          <a:prstGeom prst="rect">
            <a:avLst/>
          </a:prstGeom>
        </p:spPr>
      </p:pic>
      <p:sp>
        <p:nvSpPr>
          <p:cNvPr id="3" name="Tekstvak 2">
            <a:extLst>
              <a:ext uri="{FF2B5EF4-FFF2-40B4-BE49-F238E27FC236}">
                <a16:creationId xmlns:a16="http://schemas.microsoft.com/office/drawing/2014/main" id="{69181F6F-92A4-D519-0128-EB0FFC7013B6}"/>
              </a:ext>
            </a:extLst>
          </p:cNvPr>
          <p:cNvSpPr txBox="1"/>
          <p:nvPr/>
        </p:nvSpPr>
        <p:spPr>
          <a:xfrm>
            <a:off x="-94268" y="6523348"/>
            <a:ext cx="443059" cy="369332"/>
          </a:xfrm>
          <a:prstGeom prst="rect">
            <a:avLst/>
          </a:prstGeom>
          <a:noFill/>
        </p:spPr>
        <p:txBody>
          <a:bodyPr wrap="square" rtlCol="0">
            <a:spAutoFit/>
          </a:bodyPr>
          <a:lstStyle/>
          <a:p>
            <a:r>
              <a:rPr lang="nl-NL" dirty="0"/>
              <a:t>4+</a:t>
            </a:r>
          </a:p>
        </p:txBody>
      </p:sp>
      <p:sp>
        <p:nvSpPr>
          <p:cNvPr id="4" name="Tekstvak 3">
            <a:extLst>
              <a:ext uri="{FF2B5EF4-FFF2-40B4-BE49-F238E27FC236}">
                <a16:creationId xmlns:a16="http://schemas.microsoft.com/office/drawing/2014/main" id="{56B31A6D-A833-58D5-CF16-0C6AFB129070}"/>
              </a:ext>
            </a:extLst>
          </p:cNvPr>
          <p:cNvSpPr txBox="1"/>
          <p:nvPr/>
        </p:nvSpPr>
        <p:spPr>
          <a:xfrm>
            <a:off x="11539086" y="6523349"/>
            <a:ext cx="583783" cy="369332"/>
          </a:xfrm>
          <a:prstGeom prst="rect">
            <a:avLst/>
          </a:prstGeom>
          <a:noFill/>
        </p:spPr>
        <p:txBody>
          <a:bodyPr wrap="square" rtlCol="0">
            <a:spAutoFit/>
          </a:bodyPr>
          <a:lstStyle/>
          <a:p>
            <a:r>
              <a:rPr lang="nl-NL" dirty="0"/>
              <a:t>10a</a:t>
            </a:r>
          </a:p>
        </p:txBody>
      </p:sp>
    </p:spTree>
    <p:extLst>
      <p:ext uri="{BB962C8B-B14F-4D97-AF65-F5344CB8AC3E}">
        <p14:creationId xmlns:p14="http://schemas.microsoft.com/office/powerpoint/2010/main" val="166054321"/>
      </p:ext>
    </p:extLst>
  </p:cSld>
  <p:clrMapOvr>
    <a:masterClrMapping/>
  </p:clrMapOvr>
  <mc:AlternateContent xmlns:mc="http://schemas.openxmlformats.org/markup-compatibility/2006">
    <mc:Choice xmlns:p14="http://schemas.microsoft.com/office/powerpoint/2010/main" Requires="p14">
      <p:transition spd="slow" p14:dur="800" advTm="4500">
        <p:circle/>
      </p:transition>
    </mc:Choice>
    <mc:Fallback>
      <p:transition spd="slow" advTm="4500">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FF0000"/>
          </a:solidFill>
        </p:spPr>
        <p:txBody>
          <a:bodyPr/>
          <a:lstStyle/>
          <a:p>
            <a:r>
              <a:rPr lang="nl-NL" dirty="0">
                <a:solidFill>
                  <a:srgbClr val="FFFF00"/>
                </a:solidFill>
                <a:highlight>
                  <a:srgbClr val="FF0000"/>
                </a:highlight>
              </a:rPr>
              <a:t>Nooit ongedierte bestrijden met Fipronil</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5" name="Afbeelding 4">
            <a:extLst>
              <a:ext uri="{FF2B5EF4-FFF2-40B4-BE49-F238E27FC236}">
                <a16:creationId xmlns:a16="http://schemas.microsoft.com/office/drawing/2014/main" id="{22135F2F-ACB3-111A-DAB5-E8F1B7E90FBE}"/>
              </a:ext>
            </a:extLst>
          </p:cNvPr>
          <p:cNvPicPr>
            <a:picLocks noChangeAspect="1"/>
          </p:cNvPicPr>
          <p:nvPr/>
        </p:nvPicPr>
        <p:blipFill>
          <a:blip r:embed="rId5"/>
          <a:stretch>
            <a:fillRect/>
          </a:stretch>
        </p:blipFill>
        <p:spPr>
          <a:xfrm>
            <a:off x="4057650" y="2374867"/>
            <a:ext cx="4076700" cy="3333750"/>
          </a:xfrm>
          <a:prstGeom prst="rect">
            <a:avLst/>
          </a:prstGeom>
          <a:ln w="193675">
            <a:solidFill>
              <a:srgbClr val="FF0000"/>
            </a:solidFill>
          </a:ln>
        </p:spPr>
      </p:pic>
      <p:sp>
        <p:nvSpPr>
          <p:cNvPr id="3" name="Tekstvak 2">
            <a:extLst>
              <a:ext uri="{FF2B5EF4-FFF2-40B4-BE49-F238E27FC236}">
                <a16:creationId xmlns:a16="http://schemas.microsoft.com/office/drawing/2014/main" id="{287D43AA-FBEE-F355-3699-1D5A5E2075AB}"/>
              </a:ext>
            </a:extLst>
          </p:cNvPr>
          <p:cNvSpPr txBox="1"/>
          <p:nvPr/>
        </p:nvSpPr>
        <p:spPr>
          <a:xfrm>
            <a:off x="0" y="6505058"/>
            <a:ext cx="457266" cy="369332"/>
          </a:xfrm>
          <a:prstGeom prst="rect">
            <a:avLst/>
          </a:prstGeom>
          <a:noFill/>
        </p:spPr>
        <p:txBody>
          <a:bodyPr wrap="square" rtlCol="0">
            <a:spAutoFit/>
          </a:bodyPr>
          <a:lstStyle/>
          <a:p>
            <a:r>
              <a:rPr lang="nl-NL" dirty="0"/>
              <a:t>3</a:t>
            </a:r>
          </a:p>
        </p:txBody>
      </p:sp>
      <p:sp>
        <p:nvSpPr>
          <p:cNvPr id="7" name="Tekstvak 6">
            <a:extLst>
              <a:ext uri="{FF2B5EF4-FFF2-40B4-BE49-F238E27FC236}">
                <a16:creationId xmlns:a16="http://schemas.microsoft.com/office/drawing/2014/main" id="{E66B9AEC-338D-E5DA-0571-B87061044F43}"/>
              </a:ext>
            </a:extLst>
          </p:cNvPr>
          <p:cNvSpPr txBox="1"/>
          <p:nvPr/>
        </p:nvSpPr>
        <p:spPr>
          <a:xfrm>
            <a:off x="11539086" y="6523349"/>
            <a:ext cx="583784" cy="369332"/>
          </a:xfrm>
          <a:prstGeom prst="rect">
            <a:avLst/>
          </a:prstGeom>
          <a:noFill/>
        </p:spPr>
        <p:txBody>
          <a:bodyPr wrap="square" rtlCol="0">
            <a:spAutoFit/>
          </a:bodyPr>
          <a:lstStyle/>
          <a:p>
            <a:r>
              <a:rPr lang="nl-NL" dirty="0"/>
              <a:t>10b</a:t>
            </a:r>
          </a:p>
        </p:txBody>
      </p:sp>
    </p:spTree>
    <p:extLst>
      <p:ext uri="{BB962C8B-B14F-4D97-AF65-F5344CB8AC3E}">
        <p14:creationId xmlns:p14="http://schemas.microsoft.com/office/powerpoint/2010/main" val="3015452293"/>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nodeType="clickEffect">
                                  <p:stCondLst>
                                    <p:cond delay="0"/>
                                  </p:stCondLst>
                                  <p:childTnLst>
                                    <p:animClr clrSpc="rgb" dir="cw">
                                      <p:cBhvr override="childStyle">
                                        <p:cTn id="17" dur="250" autoRev="1" fill="remove"/>
                                        <p:tgtEl>
                                          <p:spTgt spid="5"/>
                                        </p:tgtEl>
                                        <p:attrNameLst>
                                          <p:attrName>style.color</p:attrName>
                                        </p:attrNameLst>
                                      </p:cBhvr>
                                      <p:to>
                                        <a:schemeClr val="bg1"/>
                                      </p:to>
                                    </p:animClr>
                                    <p:animClr clrSpc="rgb" dir="cw">
                                      <p:cBhvr>
                                        <p:cTn id="18" dur="250" autoRev="1" fill="remove"/>
                                        <p:tgtEl>
                                          <p:spTgt spid="5"/>
                                        </p:tgtEl>
                                        <p:attrNameLst>
                                          <p:attrName>fillcolor</p:attrName>
                                        </p:attrNameLst>
                                      </p:cBhvr>
                                      <p:to>
                                        <a:schemeClr val="bg1"/>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Vacht : Luis</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11" name="Afbeelding 10">
            <a:extLst>
              <a:ext uri="{FF2B5EF4-FFF2-40B4-BE49-F238E27FC236}">
                <a16:creationId xmlns:a16="http://schemas.microsoft.com/office/drawing/2014/main" id="{C61DC415-7913-3EB0-9553-9E015827CD70}"/>
              </a:ext>
            </a:extLst>
          </p:cNvPr>
          <p:cNvPicPr>
            <a:picLocks noChangeAspect="1"/>
          </p:cNvPicPr>
          <p:nvPr/>
        </p:nvPicPr>
        <p:blipFill>
          <a:blip r:embed="rId5"/>
          <a:stretch>
            <a:fillRect/>
          </a:stretch>
        </p:blipFill>
        <p:spPr>
          <a:xfrm>
            <a:off x="6096000" y="1965960"/>
            <a:ext cx="4922520" cy="2142744"/>
          </a:xfrm>
          <a:prstGeom prst="rect">
            <a:avLst/>
          </a:prstGeom>
        </p:spPr>
      </p:pic>
      <p:pic>
        <p:nvPicPr>
          <p:cNvPr id="4" name="Afbeelding 3">
            <a:extLst>
              <a:ext uri="{FF2B5EF4-FFF2-40B4-BE49-F238E27FC236}">
                <a16:creationId xmlns:a16="http://schemas.microsoft.com/office/drawing/2014/main" id="{297E853A-3E10-8E5E-FF36-EBB59701253E}"/>
              </a:ext>
            </a:extLst>
          </p:cNvPr>
          <p:cNvPicPr>
            <a:picLocks noChangeAspect="1"/>
          </p:cNvPicPr>
          <p:nvPr/>
        </p:nvPicPr>
        <p:blipFill>
          <a:blip r:embed="rId6"/>
          <a:stretch>
            <a:fillRect/>
          </a:stretch>
        </p:blipFill>
        <p:spPr>
          <a:xfrm>
            <a:off x="1143000" y="4108704"/>
            <a:ext cx="4996136" cy="1873551"/>
          </a:xfrm>
          <a:prstGeom prst="rect">
            <a:avLst/>
          </a:prstGeom>
        </p:spPr>
      </p:pic>
      <p:sp>
        <p:nvSpPr>
          <p:cNvPr id="5" name="Tekstvak 4">
            <a:extLst>
              <a:ext uri="{FF2B5EF4-FFF2-40B4-BE49-F238E27FC236}">
                <a16:creationId xmlns:a16="http://schemas.microsoft.com/office/drawing/2014/main" id="{705422E3-3935-6203-0F8B-C0D4B9590B67}"/>
              </a:ext>
            </a:extLst>
          </p:cNvPr>
          <p:cNvSpPr txBox="1"/>
          <p:nvPr/>
        </p:nvSpPr>
        <p:spPr>
          <a:xfrm>
            <a:off x="6429080" y="4534293"/>
            <a:ext cx="4589440" cy="369332"/>
          </a:xfrm>
          <a:prstGeom prst="rect">
            <a:avLst/>
          </a:prstGeom>
          <a:noFill/>
        </p:spPr>
        <p:txBody>
          <a:bodyPr wrap="square" rtlCol="0">
            <a:spAutoFit/>
          </a:bodyPr>
          <a:lstStyle/>
          <a:p>
            <a:r>
              <a:rPr lang="nl-NL" dirty="0">
                <a:solidFill>
                  <a:srgbClr val="FFC000"/>
                </a:solidFill>
              </a:rPr>
              <a:t>Bestrijding hetzelfde als tegen vlooien</a:t>
            </a:r>
          </a:p>
        </p:txBody>
      </p:sp>
      <p:sp>
        <p:nvSpPr>
          <p:cNvPr id="7" name="Tekstvak 6">
            <a:extLst>
              <a:ext uri="{FF2B5EF4-FFF2-40B4-BE49-F238E27FC236}">
                <a16:creationId xmlns:a16="http://schemas.microsoft.com/office/drawing/2014/main" id="{0250822E-410D-A620-C877-7C9F5934353F}"/>
              </a:ext>
            </a:extLst>
          </p:cNvPr>
          <p:cNvSpPr txBox="1"/>
          <p:nvPr/>
        </p:nvSpPr>
        <p:spPr>
          <a:xfrm>
            <a:off x="1143000" y="3462373"/>
            <a:ext cx="3459637" cy="646331"/>
          </a:xfrm>
          <a:prstGeom prst="rect">
            <a:avLst/>
          </a:prstGeom>
          <a:noFill/>
        </p:spPr>
        <p:txBody>
          <a:bodyPr wrap="square" rtlCol="0">
            <a:spAutoFit/>
          </a:bodyPr>
          <a:lstStyle/>
          <a:p>
            <a:r>
              <a:rPr lang="nl-NL" dirty="0"/>
              <a:t>Neten (larve stadium van de luis) houden zich vast aan haren</a:t>
            </a:r>
          </a:p>
        </p:txBody>
      </p:sp>
      <p:pic>
        <p:nvPicPr>
          <p:cNvPr id="9" name="Graphic 8" descr="Roos">
            <a:extLst>
              <a:ext uri="{FF2B5EF4-FFF2-40B4-BE49-F238E27FC236}">
                <a16:creationId xmlns:a16="http://schemas.microsoft.com/office/drawing/2014/main" id="{CBCA3009-7718-B90D-02E4-27D9552D6D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26FFDCF6-9D45-749B-9ACE-A4C3203D76C5}"/>
              </a:ext>
            </a:extLst>
          </p:cNvPr>
          <p:cNvSpPr txBox="1"/>
          <p:nvPr/>
        </p:nvSpPr>
        <p:spPr>
          <a:xfrm>
            <a:off x="11627896" y="6523349"/>
            <a:ext cx="494973" cy="369332"/>
          </a:xfrm>
          <a:prstGeom prst="rect">
            <a:avLst/>
          </a:prstGeom>
          <a:noFill/>
        </p:spPr>
        <p:txBody>
          <a:bodyPr wrap="square" rtlCol="0">
            <a:spAutoFit/>
          </a:bodyPr>
          <a:lstStyle/>
          <a:p>
            <a:r>
              <a:rPr lang="nl-NL" dirty="0"/>
              <a:t>11</a:t>
            </a:r>
          </a:p>
        </p:txBody>
      </p:sp>
    </p:spTree>
    <p:extLst>
      <p:ext uri="{BB962C8B-B14F-4D97-AF65-F5344CB8AC3E}">
        <p14:creationId xmlns:p14="http://schemas.microsoft.com/office/powerpoint/2010/main" val="1125232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Let op</a:t>
            </a:r>
          </a:p>
        </p:txBody>
      </p:sp>
      <p:sp>
        <p:nvSpPr>
          <p:cNvPr id="4" name="Tijdelijke aanduiding voor inhoud 3">
            <a:extLst>
              <a:ext uri="{FF2B5EF4-FFF2-40B4-BE49-F238E27FC236}">
                <a16:creationId xmlns:a16="http://schemas.microsoft.com/office/drawing/2014/main" id="{EABB486A-558A-40AB-2BF0-C7F3FF9C715C}"/>
              </a:ext>
            </a:extLst>
          </p:cNvPr>
          <p:cNvSpPr>
            <a:spLocks noGrp="1"/>
          </p:cNvSpPr>
          <p:nvPr>
            <p:ph sz="half" idx="2"/>
          </p:nvPr>
        </p:nvSpPr>
        <p:spPr>
          <a:xfrm>
            <a:off x="7358296" y="2589752"/>
            <a:ext cx="3527997" cy="3437965"/>
          </a:xfrm>
        </p:spPr>
        <p:txBody>
          <a:bodyPr>
            <a:normAutofit/>
          </a:bodyPr>
          <a:lstStyle/>
          <a:p>
            <a:r>
              <a:rPr lang="nl-NL" sz="2000" dirty="0">
                <a:solidFill>
                  <a:srgbClr val="FFC000"/>
                </a:solidFill>
              </a:rPr>
              <a:t>Roodheid </a:t>
            </a:r>
          </a:p>
          <a:p>
            <a:r>
              <a:rPr lang="nl-NL" sz="2000" dirty="0">
                <a:solidFill>
                  <a:srgbClr val="FFC000"/>
                </a:solidFill>
              </a:rPr>
              <a:t>Schilfers</a:t>
            </a:r>
          </a:p>
          <a:p>
            <a:r>
              <a:rPr lang="nl-NL" sz="2000" dirty="0">
                <a:solidFill>
                  <a:srgbClr val="FFC000"/>
                </a:solidFill>
              </a:rPr>
              <a:t>Wonden</a:t>
            </a:r>
          </a:p>
          <a:p>
            <a:r>
              <a:rPr lang="nl-NL" sz="2000" dirty="0">
                <a:solidFill>
                  <a:srgbClr val="FFC000"/>
                </a:solidFill>
              </a:rPr>
              <a:t>Bulten</a:t>
            </a:r>
          </a:p>
          <a:p>
            <a:r>
              <a:rPr lang="nl-NL" sz="2000" dirty="0">
                <a:solidFill>
                  <a:srgbClr val="FFC000"/>
                </a:solidFill>
              </a:rPr>
              <a:t>Droogheid</a:t>
            </a:r>
          </a:p>
          <a:p>
            <a:r>
              <a:rPr lang="nl-NL" sz="2000" dirty="0">
                <a:solidFill>
                  <a:srgbClr val="FFC000"/>
                </a:solidFill>
              </a:rPr>
              <a:t>Verkleuring</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9" name="Tekstvak 8">
            <a:extLst>
              <a:ext uri="{FF2B5EF4-FFF2-40B4-BE49-F238E27FC236}">
                <a16:creationId xmlns:a16="http://schemas.microsoft.com/office/drawing/2014/main" id="{B0BA78E7-1255-F0BB-14B4-62E2DD89E142}"/>
              </a:ext>
            </a:extLst>
          </p:cNvPr>
          <p:cNvSpPr txBox="1"/>
          <p:nvPr/>
        </p:nvSpPr>
        <p:spPr>
          <a:xfrm>
            <a:off x="1143000" y="2057399"/>
            <a:ext cx="4607351" cy="3970318"/>
          </a:xfrm>
          <a:prstGeom prst="rect">
            <a:avLst/>
          </a:prstGeom>
          <a:noFill/>
        </p:spPr>
        <p:txBody>
          <a:bodyPr wrap="square" rtlCol="0">
            <a:spAutoFit/>
          </a:bodyPr>
          <a:lstStyle/>
          <a:p>
            <a:r>
              <a:rPr lang="nl-NL" dirty="0"/>
              <a:t>Opties :</a:t>
            </a:r>
          </a:p>
          <a:p>
            <a:endParaRPr lang="nl-NL" dirty="0"/>
          </a:p>
          <a:p>
            <a:r>
              <a:rPr lang="nl-NL" dirty="0"/>
              <a:t>Gevolgen van ongewenste gasten</a:t>
            </a:r>
          </a:p>
          <a:p>
            <a:r>
              <a:rPr lang="nl-NL" dirty="0"/>
              <a:t>Bacteriën</a:t>
            </a:r>
          </a:p>
          <a:p>
            <a:r>
              <a:rPr lang="nl-NL" dirty="0"/>
              <a:t>Ontsteking / abces</a:t>
            </a:r>
          </a:p>
          <a:p>
            <a:r>
              <a:rPr lang="nl-NL" dirty="0"/>
              <a:t>Vechten</a:t>
            </a:r>
          </a:p>
          <a:p>
            <a:r>
              <a:rPr lang="nl-NL" dirty="0"/>
              <a:t>Ongeluk / val</a:t>
            </a:r>
          </a:p>
          <a:p>
            <a:r>
              <a:rPr lang="nl-NL" dirty="0"/>
              <a:t>Gewone droge huid</a:t>
            </a:r>
          </a:p>
          <a:p>
            <a:r>
              <a:rPr lang="nl-NL" dirty="0"/>
              <a:t>Uitdroging (Turgor)</a:t>
            </a:r>
          </a:p>
          <a:p>
            <a:r>
              <a:rPr lang="nl-NL" dirty="0"/>
              <a:t>Zonneschijn schade</a:t>
            </a:r>
          </a:p>
          <a:p>
            <a:endParaRPr lang="nl-NL" dirty="0"/>
          </a:p>
          <a:p>
            <a:r>
              <a:rPr lang="nl-NL" dirty="0"/>
              <a:t>Inwendige zwelling / tumor</a:t>
            </a:r>
          </a:p>
          <a:p>
            <a:endParaRPr lang="nl-NL" dirty="0"/>
          </a:p>
          <a:p>
            <a:r>
              <a:rPr lang="nl-NL" dirty="0"/>
              <a:t>Schimmel</a:t>
            </a:r>
          </a:p>
        </p:txBody>
      </p:sp>
      <p:pic>
        <p:nvPicPr>
          <p:cNvPr id="3" name="Graphic 2" descr="Roos">
            <a:extLst>
              <a:ext uri="{FF2B5EF4-FFF2-40B4-BE49-F238E27FC236}">
                <a16:creationId xmlns:a16="http://schemas.microsoft.com/office/drawing/2014/main" id="{660AE807-4016-114A-E6EB-ADB85BD144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5" name="Tekstvak 4">
            <a:extLst>
              <a:ext uri="{FF2B5EF4-FFF2-40B4-BE49-F238E27FC236}">
                <a16:creationId xmlns:a16="http://schemas.microsoft.com/office/drawing/2014/main" id="{3409070F-E619-D5A6-3834-C4A9390D3121}"/>
              </a:ext>
            </a:extLst>
          </p:cNvPr>
          <p:cNvSpPr txBox="1"/>
          <p:nvPr/>
        </p:nvSpPr>
        <p:spPr>
          <a:xfrm>
            <a:off x="11627896" y="6523349"/>
            <a:ext cx="494973" cy="369332"/>
          </a:xfrm>
          <a:prstGeom prst="rect">
            <a:avLst/>
          </a:prstGeom>
          <a:noFill/>
        </p:spPr>
        <p:txBody>
          <a:bodyPr wrap="square" rtlCol="0">
            <a:spAutoFit/>
          </a:bodyPr>
          <a:lstStyle/>
          <a:p>
            <a:r>
              <a:rPr lang="nl-NL" dirty="0"/>
              <a:t>12</a:t>
            </a:r>
          </a:p>
        </p:txBody>
      </p:sp>
    </p:spTree>
    <p:extLst>
      <p:ext uri="{BB962C8B-B14F-4D97-AF65-F5344CB8AC3E}">
        <p14:creationId xmlns:p14="http://schemas.microsoft.com/office/powerpoint/2010/main" val="11189400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Mijt</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B861FFCA-F37E-B22E-2C7C-064D5A2DDF7F}"/>
              </a:ext>
            </a:extLst>
          </p:cNvPr>
          <p:cNvSpPr txBox="1"/>
          <p:nvPr/>
        </p:nvSpPr>
        <p:spPr>
          <a:xfrm>
            <a:off x="1143000" y="1965960"/>
            <a:ext cx="1751028" cy="461665"/>
          </a:xfrm>
          <a:prstGeom prst="rect">
            <a:avLst/>
          </a:prstGeom>
          <a:noFill/>
        </p:spPr>
        <p:txBody>
          <a:bodyPr wrap="square">
            <a:spAutoFit/>
          </a:bodyPr>
          <a:lstStyle/>
          <a:p>
            <a:r>
              <a:rPr lang="nl-NL" sz="2400" dirty="0"/>
              <a:t>Vachtmijt :</a:t>
            </a:r>
          </a:p>
        </p:txBody>
      </p:sp>
      <p:pic>
        <p:nvPicPr>
          <p:cNvPr id="10" name="Afbeelding 9">
            <a:extLst>
              <a:ext uri="{FF2B5EF4-FFF2-40B4-BE49-F238E27FC236}">
                <a16:creationId xmlns:a16="http://schemas.microsoft.com/office/drawing/2014/main" id="{37178F98-7279-84C7-AF80-20B12BFCF22F}"/>
              </a:ext>
            </a:extLst>
          </p:cNvPr>
          <p:cNvPicPr>
            <a:picLocks noChangeAspect="1"/>
          </p:cNvPicPr>
          <p:nvPr/>
        </p:nvPicPr>
        <p:blipFill>
          <a:blip r:embed="rId5"/>
          <a:stretch>
            <a:fillRect/>
          </a:stretch>
        </p:blipFill>
        <p:spPr>
          <a:xfrm>
            <a:off x="8353221" y="3437340"/>
            <a:ext cx="1322397" cy="1615429"/>
          </a:xfrm>
          <a:prstGeom prst="rect">
            <a:avLst/>
          </a:prstGeom>
        </p:spPr>
      </p:pic>
      <p:pic>
        <p:nvPicPr>
          <p:cNvPr id="15" name="Afbeelding 14">
            <a:extLst>
              <a:ext uri="{FF2B5EF4-FFF2-40B4-BE49-F238E27FC236}">
                <a16:creationId xmlns:a16="http://schemas.microsoft.com/office/drawing/2014/main" id="{635DC638-49CC-0FE1-09AE-5DF23BC036AE}"/>
              </a:ext>
            </a:extLst>
          </p:cNvPr>
          <p:cNvPicPr>
            <a:picLocks noChangeAspect="1"/>
          </p:cNvPicPr>
          <p:nvPr/>
        </p:nvPicPr>
        <p:blipFill>
          <a:blip r:embed="rId6"/>
          <a:stretch>
            <a:fillRect/>
          </a:stretch>
        </p:blipFill>
        <p:spPr>
          <a:xfrm>
            <a:off x="8353221" y="1965960"/>
            <a:ext cx="2665299" cy="1471380"/>
          </a:xfrm>
          <a:prstGeom prst="rect">
            <a:avLst/>
          </a:prstGeom>
        </p:spPr>
      </p:pic>
      <p:pic>
        <p:nvPicPr>
          <p:cNvPr id="17" name="Afbeelding 16">
            <a:extLst>
              <a:ext uri="{FF2B5EF4-FFF2-40B4-BE49-F238E27FC236}">
                <a16:creationId xmlns:a16="http://schemas.microsoft.com/office/drawing/2014/main" id="{FD1657F8-46F5-3E10-53F6-86349D13D644}"/>
              </a:ext>
            </a:extLst>
          </p:cNvPr>
          <p:cNvPicPr>
            <a:picLocks noChangeAspect="1"/>
          </p:cNvPicPr>
          <p:nvPr/>
        </p:nvPicPr>
        <p:blipFill>
          <a:blip r:embed="rId7"/>
          <a:stretch>
            <a:fillRect/>
          </a:stretch>
        </p:blipFill>
        <p:spPr>
          <a:xfrm>
            <a:off x="9631086" y="3437340"/>
            <a:ext cx="1387434" cy="1615428"/>
          </a:xfrm>
          <a:prstGeom prst="rect">
            <a:avLst/>
          </a:prstGeom>
        </p:spPr>
      </p:pic>
      <p:pic>
        <p:nvPicPr>
          <p:cNvPr id="18" name="Afbeelding 17">
            <a:extLst>
              <a:ext uri="{FF2B5EF4-FFF2-40B4-BE49-F238E27FC236}">
                <a16:creationId xmlns:a16="http://schemas.microsoft.com/office/drawing/2014/main" id="{87390F97-F10B-F581-C6B8-7F5F3FB24E46}"/>
              </a:ext>
            </a:extLst>
          </p:cNvPr>
          <p:cNvPicPr>
            <a:picLocks noChangeAspect="1"/>
          </p:cNvPicPr>
          <p:nvPr/>
        </p:nvPicPr>
        <p:blipFill>
          <a:blip r:embed="rId8"/>
          <a:stretch>
            <a:fillRect/>
          </a:stretch>
        </p:blipFill>
        <p:spPr>
          <a:xfrm>
            <a:off x="1143000" y="4081806"/>
            <a:ext cx="3220560" cy="1900449"/>
          </a:xfrm>
          <a:prstGeom prst="rect">
            <a:avLst/>
          </a:prstGeom>
        </p:spPr>
      </p:pic>
      <p:pic>
        <p:nvPicPr>
          <p:cNvPr id="22" name="Afbeelding 21">
            <a:extLst>
              <a:ext uri="{FF2B5EF4-FFF2-40B4-BE49-F238E27FC236}">
                <a16:creationId xmlns:a16="http://schemas.microsoft.com/office/drawing/2014/main" id="{BA2CCB05-37F4-549C-8374-A1337A63779F}"/>
              </a:ext>
            </a:extLst>
          </p:cNvPr>
          <p:cNvPicPr>
            <a:picLocks noChangeAspect="1"/>
          </p:cNvPicPr>
          <p:nvPr/>
        </p:nvPicPr>
        <p:blipFill>
          <a:blip r:embed="rId9"/>
          <a:stretch>
            <a:fillRect/>
          </a:stretch>
        </p:blipFill>
        <p:spPr>
          <a:xfrm>
            <a:off x="5231145" y="4078535"/>
            <a:ext cx="2538292" cy="1903719"/>
          </a:xfrm>
          <a:prstGeom prst="rect">
            <a:avLst/>
          </a:prstGeom>
        </p:spPr>
      </p:pic>
      <p:pic>
        <p:nvPicPr>
          <p:cNvPr id="24" name="Afbeelding 23">
            <a:extLst>
              <a:ext uri="{FF2B5EF4-FFF2-40B4-BE49-F238E27FC236}">
                <a16:creationId xmlns:a16="http://schemas.microsoft.com/office/drawing/2014/main" id="{F47B6873-CD3F-4C83-AC05-A03D272229D4}"/>
              </a:ext>
            </a:extLst>
          </p:cNvPr>
          <p:cNvPicPr>
            <a:picLocks noChangeAspect="1"/>
          </p:cNvPicPr>
          <p:nvPr/>
        </p:nvPicPr>
        <p:blipFill>
          <a:blip r:embed="rId10"/>
          <a:stretch>
            <a:fillRect/>
          </a:stretch>
        </p:blipFill>
        <p:spPr>
          <a:xfrm>
            <a:off x="5231145" y="2271860"/>
            <a:ext cx="2541139" cy="1806675"/>
          </a:xfrm>
          <a:prstGeom prst="rect">
            <a:avLst/>
          </a:prstGeom>
        </p:spPr>
      </p:pic>
      <p:sp>
        <p:nvSpPr>
          <p:cNvPr id="25" name="Tekstvak 24">
            <a:extLst>
              <a:ext uri="{FF2B5EF4-FFF2-40B4-BE49-F238E27FC236}">
                <a16:creationId xmlns:a16="http://schemas.microsoft.com/office/drawing/2014/main" id="{8068819C-8021-5574-077D-40197E347624}"/>
              </a:ext>
            </a:extLst>
          </p:cNvPr>
          <p:cNvSpPr txBox="1"/>
          <p:nvPr/>
        </p:nvSpPr>
        <p:spPr>
          <a:xfrm>
            <a:off x="1143000" y="2827641"/>
            <a:ext cx="3601038" cy="369332"/>
          </a:xfrm>
          <a:prstGeom prst="rect">
            <a:avLst/>
          </a:prstGeom>
          <a:noFill/>
        </p:spPr>
        <p:txBody>
          <a:bodyPr wrap="square" rtlCol="0">
            <a:spAutoFit/>
          </a:bodyPr>
          <a:lstStyle/>
          <a:p>
            <a:r>
              <a:rPr lang="nl-NL" dirty="0">
                <a:solidFill>
                  <a:srgbClr val="FFC000"/>
                </a:solidFill>
              </a:rPr>
              <a:t>Op het haar en aan de haarwortel</a:t>
            </a:r>
          </a:p>
        </p:txBody>
      </p:sp>
      <p:pic>
        <p:nvPicPr>
          <p:cNvPr id="26" name="Graphic 25" descr="Roos">
            <a:extLst>
              <a:ext uri="{FF2B5EF4-FFF2-40B4-BE49-F238E27FC236}">
                <a16:creationId xmlns:a16="http://schemas.microsoft.com/office/drawing/2014/main" id="{8377FF38-69EF-E869-5B09-D008107EC1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E2885065-3C87-A43C-B3E6-AA2C2FA3F7E6}"/>
              </a:ext>
            </a:extLst>
          </p:cNvPr>
          <p:cNvSpPr txBox="1"/>
          <p:nvPr/>
        </p:nvSpPr>
        <p:spPr>
          <a:xfrm>
            <a:off x="11627896" y="6523349"/>
            <a:ext cx="494973" cy="369332"/>
          </a:xfrm>
          <a:prstGeom prst="rect">
            <a:avLst/>
          </a:prstGeom>
          <a:noFill/>
        </p:spPr>
        <p:txBody>
          <a:bodyPr wrap="square" rtlCol="0">
            <a:spAutoFit/>
          </a:bodyPr>
          <a:lstStyle/>
          <a:p>
            <a:r>
              <a:rPr lang="nl-NL" dirty="0"/>
              <a:t>13</a:t>
            </a:r>
          </a:p>
        </p:txBody>
      </p:sp>
    </p:spTree>
    <p:extLst>
      <p:ext uri="{BB962C8B-B14F-4D97-AF65-F5344CB8AC3E}">
        <p14:creationId xmlns:p14="http://schemas.microsoft.com/office/powerpoint/2010/main" val="4164807735"/>
      </p:ext>
    </p:extLst>
  </p:cSld>
  <p:clrMapOvr>
    <a:masterClrMapping/>
  </p:clrMapOvr>
  <p:transition spd="med">
    <p:pull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Mijt</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8" name="Tekstvak 7">
            <a:extLst>
              <a:ext uri="{FF2B5EF4-FFF2-40B4-BE49-F238E27FC236}">
                <a16:creationId xmlns:a16="http://schemas.microsoft.com/office/drawing/2014/main" id="{ED650B8D-4A27-F522-6F05-0F741784EF06}"/>
              </a:ext>
            </a:extLst>
          </p:cNvPr>
          <p:cNvSpPr txBox="1"/>
          <p:nvPr/>
        </p:nvSpPr>
        <p:spPr>
          <a:xfrm>
            <a:off x="1143000" y="1965960"/>
            <a:ext cx="1779309" cy="461665"/>
          </a:xfrm>
          <a:prstGeom prst="rect">
            <a:avLst/>
          </a:prstGeom>
          <a:noFill/>
        </p:spPr>
        <p:txBody>
          <a:bodyPr wrap="square" rtlCol="0">
            <a:spAutoFit/>
          </a:bodyPr>
          <a:lstStyle/>
          <a:p>
            <a:r>
              <a:rPr lang="nl-NL" sz="2400" dirty="0"/>
              <a:t>Schurftmijt :</a:t>
            </a:r>
          </a:p>
        </p:txBody>
      </p:sp>
      <p:pic>
        <p:nvPicPr>
          <p:cNvPr id="13" name="Afbeelding 12">
            <a:extLst>
              <a:ext uri="{FF2B5EF4-FFF2-40B4-BE49-F238E27FC236}">
                <a16:creationId xmlns:a16="http://schemas.microsoft.com/office/drawing/2014/main" id="{8453E34B-4877-2687-D1B3-0AB08A202469}"/>
              </a:ext>
            </a:extLst>
          </p:cNvPr>
          <p:cNvPicPr>
            <a:picLocks noChangeAspect="1"/>
          </p:cNvPicPr>
          <p:nvPr/>
        </p:nvPicPr>
        <p:blipFill>
          <a:blip r:embed="rId5"/>
          <a:stretch>
            <a:fillRect/>
          </a:stretch>
        </p:blipFill>
        <p:spPr>
          <a:xfrm>
            <a:off x="1143000" y="2545357"/>
            <a:ext cx="2806700" cy="2857500"/>
          </a:xfrm>
          <a:prstGeom prst="rect">
            <a:avLst/>
          </a:prstGeom>
        </p:spPr>
      </p:pic>
      <p:pic>
        <p:nvPicPr>
          <p:cNvPr id="17" name="Afbeelding 16">
            <a:extLst>
              <a:ext uri="{FF2B5EF4-FFF2-40B4-BE49-F238E27FC236}">
                <a16:creationId xmlns:a16="http://schemas.microsoft.com/office/drawing/2014/main" id="{EC869E77-F0A0-57EB-0BB4-2C1E441FF479}"/>
              </a:ext>
            </a:extLst>
          </p:cNvPr>
          <p:cNvPicPr>
            <a:picLocks noChangeAspect="1"/>
          </p:cNvPicPr>
          <p:nvPr/>
        </p:nvPicPr>
        <p:blipFill>
          <a:blip r:embed="rId6"/>
          <a:stretch>
            <a:fillRect/>
          </a:stretch>
        </p:blipFill>
        <p:spPr>
          <a:xfrm>
            <a:off x="7186850" y="4774936"/>
            <a:ext cx="1803572" cy="1205387"/>
          </a:xfrm>
          <a:prstGeom prst="rect">
            <a:avLst/>
          </a:prstGeom>
        </p:spPr>
      </p:pic>
      <p:pic>
        <p:nvPicPr>
          <p:cNvPr id="19" name="Afbeelding 18">
            <a:extLst>
              <a:ext uri="{FF2B5EF4-FFF2-40B4-BE49-F238E27FC236}">
                <a16:creationId xmlns:a16="http://schemas.microsoft.com/office/drawing/2014/main" id="{26112BFF-1903-6C02-EEE6-C4B50157C7FB}"/>
              </a:ext>
            </a:extLst>
          </p:cNvPr>
          <p:cNvPicPr>
            <a:picLocks noChangeAspect="1"/>
          </p:cNvPicPr>
          <p:nvPr/>
        </p:nvPicPr>
        <p:blipFill>
          <a:blip r:embed="rId7"/>
          <a:stretch>
            <a:fillRect/>
          </a:stretch>
        </p:blipFill>
        <p:spPr>
          <a:xfrm>
            <a:off x="4637986" y="4774936"/>
            <a:ext cx="2584511" cy="1207319"/>
          </a:xfrm>
          <a:prstGeom prst="rect">
            <a:avLst/>
          </a:prstGeom>
        </p:spPr>
      </p:pic>
      <p:pic>
        <p:nvPicPr>
          <p:cNvPr id="23" name="Afbeelding 22">
            <a:extLst>
              <a:ext uri="{FF2B5EF4-FFF2-40B4-BE49-F238E27FC236}">
                <a16:creationId xmlns:a16="http://schemas.microsoft.com/office/drawing/2014/main" id="{F189FE17-6C26-EA69-63D1-83F71D32E0E3}"/>
              </a:ext>
            </a:extLst>
          </p:cNvPr>
          <p:cNvPicPr>
            <a:picLocks noChangeAspect="1"/>
          </p:cNvPicPr>
          <p:nvPr/>
        </p:nvPicPr>
        <p:blipFill>
          <a:blip r:embed="rId8"/>
          <a:stretch>
            <a:fillRect/>
          </a:stretch>
        </p:blipFill>
        <p:spPr>
          <a:xfrm>
            <a:off x="7632507" y="1946948"/>
            <a:ext cx="3386014" cy="2332821"/>
          </a:xfrm>
          <a:prstGeom prst="rect">
            <a:avLst/>
          </a:prstGeom>
        </p:spPr>
      </p:pic>
      <p:sp>
        <p:nvSpPr>
          <p:cNvPr id="26" name="Tekstvak 25">
            <a:extLst>
              <a:ext uri="{FF2B5EF4-FFF2-40B4-BE49-F238E27FC236}">
                <a16:creationId xmlns:a16="http://schemas.microsoft.com/office/drawing/2014/main" id="{389D0E20-2EB7-28D5-0AD4-A9AF40B0D21F}"/>
              </a:ext>
            </a:extLst>
          </p:cNvPr>
          <p:cNvSpPr txBox="1"/>
          <p:nvPr/>
        </p:nvSpPr>
        <p:spPr>
          <a:xfrm>
            <a:off x="5051099" y="2545357"/>
            <a:ext cx="1480008" cy="369332"/>
          </a:xfrm>
          <a:prstGeom prst="rect">
            <a:avLst/>
          </a:prstGeom>
          <a:noFill/>
        </p:spPr>
        <p:txBody>
          <a:bodyPr wrap="square" rtlCol="0">
            <a:spAutoFit/>
          </a:bodyPr>
          <a:lstStyle/>
          <a:p>
            <a:r>
              <a:rPr lang="nl-NL" dirty="0">
                <a:solidFill>
                  <a:srgbClr val="FFC000"/>
                </a:solidFill>
              </a:rPr>
              <a:t>Onderhuids</a:t>
            </a:r>
          </a:p>
        </p:txBody>
      </p:sp>
      <p:pic>
        <p:nvPicPr>
          <p:cNvPr id="29" name="Graphic 28" descr="Roos">
            <a:extLst>
              <a:ext uri="{FF2B5EF4-FFF2-40B4-BE49-F238E27FC236}">
                <a16:creationId xmlns:a16="http://schemas.microsoft.com/office/drawing/2014/main" id="{C1397113-5D9E-3E8E-14D6-299B9348B6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F53DFF4D-D206-3AB8-ABCE-1AF4C19AAF46}"/>
              </a:ext>
            </a:extLst>
          </p:cNvPr>
          <p:cNvSpPr txBox="1"/>
          <p:nvPr/>
        </p:nvSpPr>
        <p:spPr>
          <a:xfrm>
            <a:off x="11627896" y="6523349"/>
            <a:ext cx="494973" cy="369332"/>
          </a:xfrm>
          <a:prstGeom prst="rect">
            <a:avLst/>
          </a:prstGeom>
          <a:noFill/>
        </p:spPr>
        <p:txBody>
          <a:bodyPr wrap="square" rtlCol="0">
            <a:spAutoFit/>
          </a:bodyPr>
          <a:lstStyle/>
          <a:p>
            <a:r>
              <a:rPr lang="nl-NL" dirty="0"/>
              <a:t>14</a:t>
            </a:r>
          </a:p>
        </p:txBody>
      </p:sp>
      <p:sp>
        <p:nvSpPr>
          <p:cNvPr id="4" name="Tekstvak 3">
            <a:extLst>
              <a:ext uri="{FF2B5EF4-FFF2-40B4-BE49-F238E27FC236}">
                <a16:creationId xmlns:a16="http://schemas.microsoft.com/office/drawing/2014/main" id="{C9FD0924-4359-DBBF-DB85-BB79F5129442}"/>
              </a:ext>
            </a:extLst>
          </p:cNvPr>
          <p:cNvSpPr txBox="1"/>
          <p:nvPr/>
        </p:nvSpPr>
        <p:spPr>
          <a:xfrm>
            <a:off x="9640246" y="5346985"/>
            <a:ext cx="1607945" cy="369332"/>
          </a:xfrm>
          <a:prstGeom prst="rect">
            <a:avLst/>
          </a:prstGeom>
          <a:noFill/>
        </p:spPr>
        <p:txBody>
          <a:bodyPr wrap="square" rtlCol="0">
            <a:spAutoFit/>
          </a:bodyPr>
          <a:lstStyle/>
          <a:p>
            <a:r>
              <a:rPr lang="nl-NL" dirty="0">
                <a:solidFill>
                  <a:srgbClr val="FF0000"/>
                </a:solidFill>
              </a:rPr>
              <a:t>Besmettelijk</a:t>
            </a:r>
          </a:p>
        </p:txBody>
      </p:sp>
    </p:spTree>
    <p:extLst>
      <p:ext uri="{BB962C8B-B14F-4D97-AF65-F5344CB8AC3E}">
        <p14:creationId xmlns:p14="http://schemas.microsoft.com/office/powerpoint/2010/main" val="1153776115"/>
      </p:ext>
    </p:extLst>
  </p:cSld>
  <p:clrMapOvr>
    <a:masterClrMapping/>
  </p:clrMapOvr>
  <p:transition spd="med">
    <p:pull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Mijt</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8" name="Tekstvak 7">
            <a:extLst>
              <a:ext uri="{FF2B5EF4-FFF2-40B4-BE49-F238E27FC236}">
                <a16:creationId xmlns:a16="http://schemas.microsoft.com/office/drawing/2014/main" id="{ED650B8D-4A27-F522-6F05-0F741784EF06}"/>
              </a:ext>
            </a:extLst>
          </p:cNvPr>
          <p:cNvSpPr txBox="1"/>
          <p:nvPr/>
        </p:nvSpPr>
        <p:spPr>
          <a:xfrm>
            <a:off x="1143000" y="1965960"/>
            <a:ext cx="2806699" cy="461665"/>
          </a:xfrm>
          <a:prstGeom prst="rect">
            <a:avLst/>
          </a:prstGeom>
          <a:noFill/>
        </p:spPr>
        <p:txBody>
          <a:bodyPr wrap="square" rtlCol="0">
            <a:spAutoFit/>
          </a:bodyPr>
          <a:lstStyle/>
          <a:p>
            <a:r>
              <a:rPr lang="nl-NL" sz="2400" dirty="0"/>
              <a:t>Oogst of herfstmijt :</a:t>
            </a:r>
          </a:p>
        </p:txBody>
      </p:sp>
      <p:sp>
        <p:nvSpPr>
          <p:cNvPr id="26" name="Tekstvak 25">
            <a:extLst>
              <a:ext uri="{FF2B5EF4-FFF2-40B4-BE49-F238E27FC236}">
                <a16:creationId xmlns:a16="http://schemas.microsoft.com/office/drawing/2014/main" id="{389D0E20-2EB7-28D5-0AD4-A9AF40B0D21F}"/>
              </a:ext>
            </a:extLst>
          </p:cNvPr>
          <p:cNvSpPr txBox="1"/>
          <p:nvPr/>
        </p:nvSpPr>
        <p:spPr>
          <a:xfrm>
            <a:off x="8456294" y="4385215"/>
            <a:ext cx="2562225" cy="369332"/>
          </a:xfrm>
          <a:prstGeom prst="rect">
            <a:avLst/>
          </a:prstGeom>
          <a:noFill/>
        </p:spPr>
        <p:txBody>
          <a:bodyPr wrap="square" rtlCol="0">
            <a:spAutoFit/>
          </a:bodyPr>
          <a:lstStyle/>
          <a:p>
            <a:r>
              <a:rPr lang="nl-NL" dirty="0">
                <a:solidFill>
                  <a:srgbClr val="FFC000"/>
                </a:solidFill>
              </a:rPr>
              <a:t>Langs de haarfollikel</a:t>
            </a:r>
          </a:p>
        </p:txBody>
      </p:sp>
      <p:pic>
        <p:nvPicPr>
          <p:cNvPr id="4" name="Afbeelding 3">
            <a:extLst>
              <a:ext uri="{FF2B5EF4-FFF2-40B4-BE49-F238E27FC236}">
                <a16:creationId xmlns:a16="http://schemas.microsoft.com/office/drawing/2014/main" id="{F26DC8EB-411C-5124-77CA-E38FFC34482E}"/>
              </a:ext>
            </a:extLst>
          </p:cNvPr>
          <p:cNvPicPr>
            <a:picLocks noChangeAspect="1"/>
          </p:cNvPicPr>
          <p:nvPr/>
        </p:nvPicPr>
        <p:blipFill>
          <a:blip r:embed="rId5"/>
          <a:stretch>
            <a:fillRect/>
          </a:stretch>
        </p:blipFill>
        <p:spPr>
          <a:xfrm>
            <a:off x="8456295" y="2058293"/>
            <a:ext cx="2562225" cy="1781175"/>
          </a:xfrm>
          <a:prstGeom prst="rect">
            <a:avLst/>
          </a:prstGeom>
        </p:spPr>
      </p:pic>
      <p:pic>
        <p:nvPicPr>
          <p:cNvPr id="7" name="Afbeelding 6">
            <a:extLst>
              <a:ext uri="{FF2B5EF4-FFF2-40B4-BE49-F238E27FC236}">
                <a16:creationId xmlns:a16="http://schemas.microsoft.com/office/drawing/2014/main" id="{DA575067-BEFE-A7DB-56D1-EA2FC64BBD06}"/>
              </a:ext>
            </a:extLst>
          </p:cNvPr>
          <p:cNvPicPr>
            <a:picLocks noChangeAspect="1"/>
          </p:cNvPicPr>
          <p:nvPr/>
        </p:nvPicPr>
        <p:blipFill>
          <a:blip r:embed="rId6"/>
          <a:stretch>
            <a:fillRect/>
          </a:stretch>
        </p:blipFill>
        <p:spPr>
          <a:xfrm>
            <a:off x="1143000" y="4321304"/>
            <a:ext cx="2076189" cy="1660951"/>
          </a:xfrm>
          <a:prstGeom prst="rect">
            <a:avLst/>
          </a:prstGeom>
        </p:spPr>
      </p:pic>
      <p:pic>
        <p:nvPicPr>
          <p:cNvPr id="10" name="Afbeelding 9">
            <a:extLst>
              <a:ext uri="{FF2B5EF4-FFF2-40B4-BE49-F238E27FC236}">
                <a16:creationId xmlns:a16="http://schemas.microsoft.com/office/drawing/2014/main" id="{B48FFED6-D170-3151-B940-D2BCB1ED426A}"/>
              </a:ext>
            </a:extLst>
          </p:cNvPr>
          <p:cNvPicPr>
            <a:picLocks noChangeAspect="1"/>
          </p:cNvPicPr>
          <p:nvPr/>
        </p:nvPicPr>
        <p:blipFill>
          <a:blip r:embed="rId7"/>
          <a:stretch>
            <a:fillRect/>
          </a:stretch>
        </p:blipFill>
        <p:spPr>
          <a:xfrm>
            <a:off x="4197549" y="2058293"/>
            <a:ext cx="4010895" cy="2683289"/>
          </a:xfrm>
          <a:prstGeom prst="rect">
            <a:avLst/>
          </a:prstGeom>
        </p:spPr>
      </p:pic>
      <p:pic>
        <p:nvPicPr>
          <p:cNvPr id="1026" name="Picture 2" descr="Trombiculosis of oogstmijt bij het konijn, de Trombicula autumnalis wordt  ook wel de herfstmijt genoemd">
            <a:extLst>
              <a:ext uri="{FF2B5EF4-FFF2-40B4-BE49-F238E27FC236}">
                <a16:creationId xmlns:a16="http://schemas.microsoft.com/office/drawing/2014/main" id="{EB6C53CF-A442-F2FA-C2C7-DC4A3B3419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7549" y="4965665"/>
            <a:ext cx="1336050" cy="1039391"/>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1E9774C5-7C2B-F041-D5CE-10E0FF213042}"/>
              </a:ext>
            </a:extLst>
          </p:cNvPr>
          <p:cNvSpPr txBox="1"/>
          <p:nvPr/>
        </p:nvSpPr>
        <p:spPr>
          <a:xfrm>
            <a:off x="5531636" y="4965665"/>
            <a:ext cx="1454030" cy="1077218"/>
          </a:xfrm>
          <a:prstGeom prst="rect">
            <a:avLst/>
          </a:prstGeom>
          <a:noFill/>
        </p:spPr>
        <p:txBody>
          <a:bodyPr wrap="square" rtlCol="0">
            <a:spAutoFit/>
          </a:bodyPr>
          <a:lstStyle/>
          <a:p>
            <a:r>
              <a:rPr lang="nl-NL" sz="1600" dirty="0">
                <a:solidFill>
                  <a:srgbClr val="FF0000"/>
                </a:solidFill>
              </a:rPr>
              <a:t>Gevolg van verwijdering ook behandelen</a:t>
            </a:r>
          </a:p>
        </p:txBody>
      </p:sp>
      <p:pic>
        <p:nvPicPr>
          <p:cNvPr id="15" name="Afbeelding 14">
            <a:extLst>
              <a:ext uri="{FF2B5EF4-FFF2-40B4-BE49-F238E27FC236}">
                <a16:creationId xmlns:a16="http://schemas.microsoft.com/office/drawing/2014/main" id="{DCBB628E-0B81-8D18-0F27-312040C06674}"/>
              </a:ext>
            </a:extLst>
          </p:cNvPr>
          <p:cNvPicPr>
            <a:picLocks noChangeAspect="1"/>
          </p:cNvPicPr>
          <p:nvPr/>
        </p:nvPicPr>
        <p:blipFill>
          <a:blip r:embed="rId9"/>
          <a:stretch>
            <a:fillRect/>
          </a:stretch>
        </p:blipFill>
        <p:spPr>
          <a:xfrm>
            <a:off x="1173479" y="2770118"/>
            <a:ext cx="2045709" cy="1123463"/>
          </a:xfrm>
          <a:prstGeom prst="rect">
            <a:avLst/>
          </a:prstGeom>
        </p:spPr>
      </p:pic>
      <p:pic>
        <p:nvPicPr>
          <p:cNvPr id="16" name="Graphic 15" descr="Roos">
            <a:extLst>
              <a:ext uri="{FF2B5EF4-FFF2-40B4-BE49-F238E27FC236}">
                <a16:creationId xmlns:a16="http://schemas.microsoft.com/office/drawing/2014/main" id="{9A55FD5B-1EA3-22E8-AF48-AACFD5A9A8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8719DF06-95FF-35FA-F1BF-122C4C0ACF57}"/>
              </a:ext>
            </a:extLst>
          </p:cNvPr>
          <p:cNvSpPr txBox="1"/>
          <p:nvPr/>
        </p:nvSpPr>
        <p:spPr>
          <a:xfrm>
            <a:off x="11627896" y="6523349"/>
            <a:ext cx="494973" cy="369332"/>
          </a:xfrm>
          <a:prstGeom prst="rect">
            <a:avLst/>
          </a:prstGeom>
          <a:noFill/>
        </p:spPr>
        <p:txBody>
          <a:bodyPr wrap="square" rtlCol="0">
            <a:spAutoFit/>
          </a:bodyPr>
          <a:lstStyle/>
          <a:p>
            <a:r>
              <a:rPr lang="nl-NL" dirty="0"/>
              <a:t>15</a:t>
            </a:r>
          </a:p>
        </p:txBody>
      </p:sp>
    </p:spTree>
    <p:extLst>
      <p:ext uri="{BB962C8B-B14F-4D97-AF65-F5344CB8AC3E}">
        <p14:creationId xmlns:p14="http://schemas.microsoft.com/office/powerpoint/2010/main" val="1942333646"/>
      </p:ext>
    </p:extLst>
  </p:cSld>
  <p:clrMapOvr>
    <a:masterClrMapping/>
  </p:clrMapOvr>
  <p:transition spd="med">
    <p:pull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Hooimijt en Bloedluis</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8" name="Tekstvak 7">
            <a:extLst>
              <a:ext uri="{FF2B5EF4-FFF2-40B4-BE49-F238E27FC236}">
                <a16:creationId xmlns:a16="http://schemas.microsoft.com/office/drawing/2014/main" id="{ED650B8D-4A27-F522-6F05-0F741784EF06}"/>
              </a:ext>
            </a:extLst>
          </p:cNvPr>
          <p:cNvSpPr txBox="1"/>
          <p:nvPr/>
        </p:nvSpPr>
        <p:spPr>
          <a:xfrm>
            <a:off x="1143000" y="1965960"/>
            <a:ext cx="2806699" cy="461665"/>
          </a:xfrm>
          <a:prstGeom prst="rect">
            <a:avLst/>
          </a:prstGeom>
          <a:noFill/>
        </p:spPr>
        <p:txBody>
          <a:bodyPr wrap="square" rtlCol="0">
            <a:spAutoFit/>
          </a:bodyPr>
          <a:lstStyle/>
          <a:p>
            <a:r>
              <a:rPr lang="nl-NL" sz="2400" dirty="0"/>
              <a:t>Hooimijt :</a:t>
            </a:r>
          </a:p>
        </p:txBody>
      </p:sp>
      <p:pic>
        <p:nvPicPr>
          <p:cNvPr id="16" name="Graphic 15" descr="Roos">
            <a:extLst>
              <a:ext uri="{FF2B5EF4-FFF2-40B4-BE49-F238E27FC236}">
                <a16:creationId xmlns:a16="http://schemas.microsoft.com/office/drawing/2014/main" id="{9A55FD5B-1EA3-22E8-AF48-AACFD5A9A8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3" name="Afbeelding 2">
            <a:extLst>
              <a:ext uri="{FF2B5EF4-FFF2-40B4-BE49-F238E27FC236}">
                <a16:creationId xmlns:a16="http://schemas.microsoft.com/office/drawing/2014/main" id="{2AF71F87-FFE0-33C6-266D-0A6E8E7305CC}"/>
              </a:ext>
            </a:extLst>
          </p:cNvPr>
          <p:cNvPicPr>
            <a:picLocks noChangeAspect="1"/>
          </p:cNvPicPr>
          <p:nvPr/>
        </p:nvPicPr>
        <p:blipFill>
          <a:blip r:embed="rId7"/>
          <a:stretch>
            <a:fillRect/>
          </a:stretch>
        </p:blipFill>
        <p:spPr>
          <a:xfrm>
            <a:off x="2546349" y="2045963"/>
            <a:ext cx="1383717" cy="1583194"/>
          </a:xfrm>
          <a:prstGeom prst="rect">
            <a:avLst/>
          </a:prstGeom>
        </p:spPr>
      </p:pic>
      <p:sp>
        <p:nvSpPr>
          <p:cNvPr id="5" name="Tekstvak 4">
            <a:extLst>
              <a:ext uri="{FF2B5EF4-FFF2-40B4-BE49-F238E27FC236}">
                <a16:creationId xmlns:a16="http://schemas.microsoft.com/office/drawing/2014/main" id="{8A57F623-E520-4147-C547-1AC921DCAEE3}"/>
              </a:ext>
            </a:extLst>
          </p:cNvPr>
          <p:cNvSpPr txBox="1"/>
          <p:nvPr/>
        </p:nvSpPr>
        <p:spPr>
          <a:xfrm>
            <a:off x="8178996" y="1965960"/>
            <a:ext cx="2806699" cy="461665"/>
          </a:xfrm>
          <a:prstGeom prst="rect">
            <a:avLst/>
          </a:prstGeom>
          <a:noFill/>
        </p:spPr>
        <p:txBody>
          <a:bodyPr wrap="square" rtlCol="0">
            <a:spAutoFit/>
          </a:bodyPr>
          <a:lstStyle/>
          <a:p>
            <a:r>
              <a:rPr lang="nl-NL" sz="2400" dirty="0"/>
              <a:t>Bloedluis :</a:t>
            </a:r>
          </a:p>
        </p:txBody>
      </p:sp>
      <p:pic>
        <p:nvPicPr>
          <p:cNvPr id="9" name="Afbeelding 8">
            <a:extLst>
              <a:ext uri="{FF2B5EF4-FFF2-40B4-BE49-F238E27FC236}">
                <a16:creationId xmlns:a16="http://schemas.microsoft.com/office/drawing/2014/main" id="{1352FAC4-59BD-100E-91F3-54F2EBA80380}"/>
              </a:ext>
            </a:extLst>
          </p:cNvPr>
          <p:cNvPicPr>
            <a:picLocks noChangeAspect="1"/>
          </p:cNvPicPr>
          <p:nvPr/>
        </p:nvPicPr>
        <p:blipFill>
          <a:blip r:embed="rId8"/>
          <a:stretch>
            <a:fillRect/>
          </a:stretch>
        </p:blipFill>
        <p:spPr>
          <a:xfrm flipH="1">
            <a:off x="9644006" y="2045963"/>
            <a:ext cx="1341689" cy="1583194"/>
          </a:xfrm>
          <a:prstGeom prst="rect">
            <a:avLst/>
          </a:prstGeom>
        </p:spPr>
      </p:pic>
      <p:sp>
        <p:nvSpPr>
          <p:cNvPr id="13" name="Tekstvak 12">
            <a:extLst>
              <a:ext uri="{FF2B5EF4-FFF2-40B4-BE49-F238E27FC236}">
                <a16:creationId xmlns:a16="http://schemas.microsoft.com/office/drawing/2014/main" id="{34A96AE8-80AB-2E85-BEAF-EE31025A1CF2}"/>
              </a:ext>
            </a:extLst>
          </p:cNvPr>
          <p:cNvSpPr txBox="1"/>
          <p:nvPr/>
        </p:nvSpPr>
        <p:spPr>
          <a:xfrm>
            <a:off x="1143000" y="4134392"/>
            <a:ext cx="8745718" cy="646331"/>
          </a:xfrm>
          <a:prstGeom prst="rect">
            <a:avLst/>
          </a:prstGeom>
          <a:noFill/>
        </p:spPr>
        <p:txBody>
          <a:bodyPr wrap="square" rtlCol="0">
            <a:spAutoFit/>
          </a:bodyPr>
          <a:lstStyle/>
          <a:p>
            <a:r>
              <a:rPr lang="nl-NL" dirty="0"/>
              <a:t>Deze parasieten zijn niet specifiek voor knaagdieren en konijnen maar kunnen voor komen en zijn irritant</a:t>
            </a:r>
          </a:p>
        </p:txBody>
      </p:sp>
      <p:pic>
        <p:nvPicPr>
          <p:cNvPr id="7" name="Afbeelding 6">
            <a:extLst>
              <a:ext uri="{FF2B5EF4-FFF2-40B4-BE49-F238E27FC236}">
                <a16:creationId xmlns:a16="http://schemas.microsoft.com/office/drawing/2014/main" id="{0F7F4F19-D6B2-6155-7F77-468B78F01953}"/>
              </a:ext>
            </a:extLst>
          </p:cNvPr>
          <p:cNvPicPr>
            <a:picLocks noChangeAspect="1"/>
          </p:cNvPicPr>
          <p:nvPr/>
        </p:nvPicPr>
        <p:blipFill>
          <a:blip r:embed="rId9"/>
          <a:stretch>
            <a:fillRect/>
          </a:stretch>
        </p:blipFill>
        <p:spPr>
          <a:xfrm>
            <a:off x="6302741" y="4598352"/>
            <a:ext cx="3029795" cy="1977002"/>
          </a:xfrm>
          <a:prstGeom prst="rect">
            <a:avLst/>
          </a:prstGeom>
        </p:spPr>
      </p:pic>
      <p:sp>
        <p:nvSpPr>
          <p:cNvPr id="10" name="Tekstvak 9">
            <a:extLst>
              <a:ext uri="{FF2B5EF4-FFF2-40B4-BE49-F238E27FC236}">
                <a16:creationId xmlns:a16="http://schemas.microsoft.com/office/drawing/2014/main" id="{17BE8A9F-6005-A3BE-A124-52BC1B90F12D}"/>
              </a:ext>
            </a:extLst>
          </p:cNvPr>
          <p:cNvSpPr txBox="1"/>
          <p:nvPr/>
        </p:nvSpPr>
        <p:spPr>
          <a:xfrm>
            <a:off x="5260157" y="5925234"/>
            <a:ext cx="1439159" cy="646331"/>
          </a:xfrm>
          <a:prstGeom prst="rect">
            <a:avLst/>
          </a:prstGeom>
          <a:noFill/>
        </p:spPr>
        <p:txBody>
          <a:bodyPr wrap="square" rtlCol="0">
            <a:spAutoFit/>
          </a:bodyPr>
          <a:lstStyle/>
          <a:p>
            <a:r>
              <a:rPr lang="nl-NL" dirty="0"/>
              <a:t>Ook wel bloedmijt</a:t>
            </a:r>
          </a:p>
        </p:txBody>
      </p:sp>
      <p:sp>
        <p:nvSpPr>
          <p:cNvPr id="11" name="Tekstvak 10">
            <a:extLst>
              <a:ext uri="{FF2B5EF4-FFF2-40B4-BE49-F238E27FC236}">
                <a16:creationId xmlns:a16="http://schemas.microsoft.com/office/drawing/2014/main" id="{28E65F9F-E3AE-EFD4-E8C1-0A1284ADAF1E}"/>
              </a:ext>
            </a:extLst>
          </p:cNvPr>
          <p:cNvSpPr txBox="1"/>
          <p:nvPr/>
        </p:nvSpPr>
        <p:spPr>
          <a:xfrm>
            <a:off x="11627896" y="6523349"/>
            <a:ext cx="494973" cy="369332"/>
          </a:xfrm>
          <a:prstGeom prst="rect">
            <a:avLst/>
          </a:prstGeom>
          <a:noFill/>
        </p:spPr>
        <p:txBody>
          <a:bodyPr wrap="square" rtlCol="0">
            <a:spAutoFit/>
          </a:bodyPr>
          <a:lstStyle/>
          <a:p>
            <a:r>
              <a:rPr lang="nl-NL" dirty="0"/>
              <a:t>16</a:t>
            </a:r>
          </a:p>
        </p:txBody>
      </p:sp>
    </p:spTree>
    <p:extLst>
      <p:ext uri="{BB962C8B-B14F-4D97-AF65-F5344CB8AC3E}">
        <p14:creationId xmlns:p14="http://schemas.microsoft.com/office/powerpoint/2010/main" val="3035684025"/>
      </p:ext>
    </p:extLst>
  </p:cSld>
  <p:clrMapOvr>
    <a:masterClrMapping/>
  </p:clrMapOvr>
  <p:transition spd="med">
    <p:pull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Teek</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16" name="Graphic 15" descr="Roos">
            <a:extLst>
              <a:ext uri="{FF2B5EF4-FFF2-40B4-BE49-F238E27FC236}">
                <a16:creationId xmlns:a16="http://schemas.microsoft.com/office/drawing/2014/main" id="{9A55FD5B-1EA3-22E8-AF48-AACFD5A9A8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4" name="Afbeelding 3">
            <a:extLst>
              <a:ext uri="{FF2B5EF4-FFF2-40B4-BE49-F238E27FC236}">
                <a16:creationId xmlns:a16="http://schemas.microsoft.com/office/drawing/2014/main" id="{B9392800-B20D-D1BD-4496-3CCB63751101}"/>
              </a:ext>
            </a:extLst>
          </p:cNvPr>
          <p:cNvPicPr>
            <a:picLocks noChangeAspect="1"/>
          </p:cNvPicPr>
          <p:nvPr/>
        </p:nvPicPr>
        <p:blipFill>
          <a:blip r:embed="rId7"/>
          <a:stretch>
            <a:fillRect/>
          </a:stretch>
        </p:blipFill>
        <p:spPr>
          <a:xfrm>
            <a:off x="1143000" y="1965960"/>
            <a:ext cx="2574320" cy="1850564"/>
          </a:xfrm>
          <a:prstGeom prst="rect">
            <a:avLst/>
          </a:prstGeom>
        </p:spPr>
      </p:pic>
      <p:pic>
        <p:nvPicPr>
          <p:cNvPr id="17" name="Afbeelding 16">
            <a:extLst>
              <a:ext uri="{FF2B5EF4-FFF2-40B4-BE49-F238E27FC236}">
                <a16:creationId xmlns:a16="http://schemas.microsoft.com/office/drawing/2014/main" id="{4E9116BB-68F6-492D-97D1-70D79ABBEC02}"/>
              </a:ext>
            </a:extLst>
          </p:cNvPr>
          <p:cNvPicPr>
            <a:picLocks noChangeAspect="1"/>
          </p:cNvPicPr>
          <p:nvPr/>
        </p:nvPicPr>
        <p:blipFill>
          <a:blip r:embed="rId8"/>
          <a:stretch>
            <a:fillRect/>
          </a:stretch>
        </p:blipFill>
        <p:spPr>
          <a:xfrm>
            <a:off x="3717320" y="4631882"/>
            <a:ext cx="2762636" cy="1616515"/>
          </a:xfrm>
          <a:prstGeom prst="rect">
            <a:avLst/>
          </a:prstGeom>
        </p:spPr>
      </p:pic>
      <p:pic>
        <p:nvPicPr>
          <p:cNvPr id="19" name="Afbeelding 18">
            <a:extLst>
              <a:ext uri="{FF2B5EF4-FFF2-40B4-BE49-F238E27FC236}">
                <a16:creationId xmlns:a16="http://schemas.microsoft.com/office/drawing/2014/main" id="{965578D4-F147-B051-FF80-B68A3A04F829}"/>
              </a:ext>
            </a:extLst>
          </p:cNvPr>
          <p:cNvPicPr>
            <a:picLocks noChangeAspect="1"/>
          </p:cNvPicPr>
          <p:nvPr/>
        </p:nvPicPr>
        <p:blipFill>
          <a:blip r:embed="rId9"/>
          <a:stretch>
            <a:fillRect/>
          </a:stretch>
        </p:blipFill>
        <p:spPr>
          <a:xfrm>
            <a:off x="6997540" y="4631884"/>
            <a:ext cx="2158131" cy="1616515"/>
          </a:xfrm>
          <a:prstGeom prst="rect">
            <a:avLst/>
          </a:prstGeom>
        </p:spPr>
      </p:pic>
      <p:pic>
        <p:nvPicPr>
          <p:cNvPr id="21" name="Afbeelding 20">
            <a:extLst>
              <a:ext uri="{FF2B5EF4-FFF2-40B4-BE49-F238E27FC236}">
                <a16:creationId xmlns:a16="http://schemas.microsoft.com/office/drawing/2014/main" id="{FBA94012-18B2-D010-7BAB-6281EB912317}"/>
              </a:ext>
            </a:extLst>
          </p:cNvPr>
          <p:cNvPicPr>
            <a:picLocks noChangeAspect="1"/>
          </p:cNvPicPr>
          <p:nvPr/>
        </p:nvPicPr>
        <p:blipFill>
          <a:blip r:embed="rId10"/>
          <a:stretch>
            <a:fillRect/>
          </a:stretch>
        </p:blipFill>
        <p:spPr>
          <a:xfrm>
            <a:off x="1827736" y="4613902"/>
            <a:ext cx="1372000" cy="1616515"/>
          </a:xfrm>
          <a:prstGeom prst="rect">
            <a:avLst/>
          </a:prstGeom>
        </p:spPr>
      </p:pic>
      <p:sp>
        <p:nvSpPr>
          <p:cNvPr id="22" name="Tekstvak 21">
            <a:extLst>
              <a:ext uri="{FF2B5EF4-FFF2-40B4-BE49-F238E27FC236}">
                <a16:creationId xmlns:a16="http://schemas.microsoft.com/office/drawing/2014/main" id="{44FB45ED-DD25-C9C6-5471-4B805CCBBCAC}"/>
              </a:ext>
            </a:extLst>
          </p:cNvPr>
          <p:cNvSpPr txBox="1"/>
          <p:nvPr/>
        </p:nvSpPr>
        <p:spPr>
          <a:xfrm>
            <a:off x="1725106" y="4213781"/>
            <a:ext cx="7430566" cy="369332"/>
          </a:xfrm>
          <a:prstGeom prst="rect">
            <a:avLst/>
          </a:prstGeom>
          <a:noFill/>
        </p:spPr>
        <p:txBody>
          <a:bodyPr wrap="square" rtlCol="0">
            <a:spAutoFit/>
          </a:bodyPr>
          <a:lstStyle/>
          <a:p>
            <a:r>
              <a:rPr lang="nl-NL" dirty="0"/>
              <a:t>Binnendringen                                Voeden                                   Resultaat                    </a:t>
            </a:r>
          </a:p>
        </p:txBody>
      </p:sp>
      <p:pic>
        <p:nvPicPr>
          <p:cNvPr id="26" name="Afbeelding 25">
            <a:extLst>
              <a:ext uri="{FF2B5EF4-FFF2-40B4-BE49-F238E27FC236}">
                <a16:creationId xmlns:a16="http://schemas.microsoft.com/office/drawing/2014/main" id="{1E9495F5-88C7-F2F2-FEF9-7DF67577EB23}"/>
              </a:ext>
            </a:extLst>
          </p:cNvPr>
          <p:cNvPicPr>
            <a:picLocks noChangeAspect="1"/>
          </p:cNvPicPr>
          <p:nvPr/>
        </p:nvPicPr>
        <p:blipFill>
          <a:blip r:embed="rId11"/>
          <a:stretch>
            <a:fillRect/>
          </a:stretch>
        </p:blipFill>
        <p:spPr>
          <a:xfrm>
            <a:off x="9066759" y="1965960"/>
            <a:ext cx="1944577" cy="1850564"/>
          </a:xfrm>
          <a:prstGeom prst="rect">
            <a:avLst/>
          </a:prstGeom>
        </p:spPr>
      </p:pic>
      <p:pic>
        <p:nvPicPr>
          <p:cNvPr id="28" name="Afbeelding 27">
            <a:extLst>
              <a:ext uri="{FF2B5EF4-FFF2-40B4-BE49-F238E27FC236}">
                <a16:creationId xmlns:a16="http://schemas.microsoft.com/office/drawing/2014/main" id="{956B4C76-03BF-5977-35F1-AB313EF4620A}"/>
              </a:ext>
            </a:extLst>
          </p:cNvPr>
          <p:cNvPicPr>
            <a:picLocks noChangeAspect="1"/>
          </p:cNvPicPr>
          <p:nvPr/>
        </p:nvPicPr>
        <p:blipFill>
          <a:blip r:embed="rId12"/>
          <a:stretch>
            <a:fillRect/>
          </a:stretch>
        </p:blipFill>
        <p:spPr>
          <a:xfrm>
            <a:off x="5469180" y="1968924"/>
            <a:ext cx="1528360" cy="1847600"/>
          </a:xfrm>
          <a:prstGeom prst="rect">
            <a:avLst/>
          </a:prstGeom>
        </p:spPr>
      </p:pic>
      <p:sp>
        <p:nvSpPr>
          <p:cNvPr id="3" name="Tekstvak 2">
            <a:extLst>
              <a:ext uri="{FF2B5EF4-FFF2-40B4-BE49-F238E27FC236}">
                <a16:creationId xmlns:a16="http://schemas.microsoft.com/office/drawing/2014/main" id="{D4343357-68C7-0366-ADA1-31E695683120}"/>
              </a:ext>
            </a:extLst>
          </p:cNvPr>
          <p:cNvSpPr txBox="1"/>
          <p:nvPr/>
        </p:nvSpPr>
        <p:spPr>
          <a:xfrm>
            <a:off x="11627896" y="6523349"/>
            <a:ext cx="494973" cy="369332"/>
          </a:xfrm>
          <a:prstGeom prst="rect">
            <a:avLst/>
          </a:prstGeom>
          <a:noFill/>
        </p:spPr>
        <p:txBody>
          <a:bodyPr wrap="square" rtlCol="0">
            <a:spAutoFit/>
          </a:bodyPr>
          <a:lstStyle/>
          <a:p>
            <a:r>
              <a:rPr lang="nl-NL" dirty="0"/>
              <a:t>17</a:t>
            </a:r>
          </a:p>
        </p:txBody>
      </p:sp>
    </p:spTree>
    <p:extLst>
      <p:ext uri="{BB962C8B-B14F-4D97-AF65-F5344CB8AC3E}">
        <p14:creationId xmlns:p14="http://schemas.microsoft.com/office/powerpoint/2010/main" val="2684692554"/>
      </p:ext>
    </p:extLst>
  </p:cSld>
  <p:clrMapOvr>
    <a:masterClrMapping/>
  </p:clrMapOvr>
  <p:transition spd="med">
    <p:pull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Teek</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16" name="Graphic 15" descr="Roos">
            <a:extLst>
              <a:ext uri="{FF2B5EF4-FFF2-40B4-BE49-F238E27FC236}">
                <a16:creationId xmlns:a16="http://schemas.microsoft.com/office/drawing/2014/main" id="{9A55FD5B-1EA3-22E8-AF48-AACFD5A9A8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10" name="Afbeelding 9">
            <a:extLst>
              <a:ext uri="{FF2B5EF4-FFF2-40B4-BE49-F238E27FC236}">
                <a16:creationId xmlns:a16="http://schemas.microsoft.com/office/drawing/2014/main" id="{313581AB-8E52-1D51-62C7-44371E439C64}"/>
              </a:ext>
            </a:extLst>
          </p:cNvPr>
          <p:cNvPicPr>
            <a:picLocks noChangeAspect="1"/>
          </p:cNvPicPr>
          <p:nvPr/>
        </p:nvPicPr>
        <p:blipFill>
          <a:blip r:embed="rId7"/>
          <a:stretch>
            <a:fillRect/>
          </a:stretch>
        </p:blipFill>
        <p:spPr>
          <a:xfrm>
            <a:off x="8878076" y="4530433"/>
            <a:ext cx="2140444" cy="1356360"/>
          </a:xfrm>
          <a:prstGeom prst="rect">
            <a:avLst/>
          </a:prstGeom>
        </p:spPr>
      </p:pic>
      <p:sp>
        <p:nvSpPr>
          <p:cNvPr id="11" name="Tekstvak 10">
            <a:extLst>
              <a:ext uri="{FF2B5EF4-FFF2-40B4-BE49-F238E27FC236}">
                <a16:creationId xmlns:a16="http://schemas.microsoft.com/office/drawing/2014/main" id="{195D6000-7B9E-12B1-BD41-DD1694A137D1}"/>
              </a:ext>
            </a:extLst>
          </p:cNvPr>
          <p:cNvSpPr txBox="1"/>
          <p:nvPr/>
        </p:nvSpPr>
        <p:spPr>
          <a:xfrm>
            <a:off x="8794427" y="4161101"/>
            <a:ext cx="2384787" cy="369332"/>
          </a:xfrm>
          <a:prstGeom prst="rect">
            <a:avLst/>
          </a:prstGeom>
          <a:noFill/>
        </p:spPr>
        <p:txBody>
          <a:bodyPr wrap="square" rtlCol="0">
            <a:spAutoFit/>
          </a:bodyPr>
          <a:lstStyle/>
          <a:p>
            <a:r>
              <a:rPr lang="nl-NL" dirty="0"/>
              <a:t>FSME/TBE virus</a:t>
            </a:r>
          </a:p>
        </p:txBody>
      </p:sp>
      <p:pic>
        <p:nvPicPr>
          <p:cNvPr id="5" name="Afbeelding 4">
            <a:extLst>
              <a:ext uri="{FF2B5EF4-FFF2-40B4-BE49-F238E27FC236}">
                <a16:creationId xmlns:a16="http://schemas.microsoft.com/office/drawing/2014/main" id="{4741ACEA-DE26-DF83-86E0-4B5F40B1F976}"/>
              </a:ext>
            </a:extLst>
          </p:cNvPr>
          <p:cNvPicPr>
            <a:picLocks noChangeAspect="1"/>
          </p:cNvPicPr>
          <p:nvPr/>
        </p:nvPicPr>
        <p:blipFill>
          <a:blip r:embed="rId8"/>
          <a:stretch>
            <a:fillRect/>
          </a:stretch>
        </p:blipFill>
        <p:spPr>
          <a:xfrm>
            <a:off x="6355736" y="4530433"/>
            <a:ext cx="2140444" cy="1356360"/>
          </a:xfrm>
          <a:prstGeom prst="rect">
            <a:avLst/>
          </a:prstGeom>
        </p:spPr>
      </p:pic>
      <p:sp>
        <p:nvSpPr>
          <p:cNvPr id="7" name="Tekstvak 6">
            <a:extLst>
              <a:ext uri="{FF2B5EF4-FFF2-40B4-BE49-F238E27FC236}">
                <a16:creationId xmlns:a16="http://schemas.microsoft.com/office/drawing/2014/main" id="{D1FECD02-09DD-CFCD-CB0A-520B1B85450E}"/>
              </a:ext>
            </a:extLst>
          </p:cNvPr>
          <p:cNvSpPr txBox="1"/>
          <p:nvPr/>
        </p:nvSpPr>
        <p:spPr>
          <a:xfrm>
            <a:off x="6285360" y="4161101"/>
            <a:ext cx="2033523" cy="369332"/>
          </a:xfrm>
          <a:prstGeom prst="rect">
            <a:avLst/>
          </a:prstGeom>
          <a:noFill/>
        </p:spPr>
        <p:txBody>
          <a:bodyPr wrap="square" rtlCol="0">
            <a:spAutoFit/>
          </a:bodyPr>
          <a:lstStyle/>
          <a:p>
            <a:r>
              <a:rPr lang="nl-NL" dirty="0"/>
              <a:t>Salmonella</a:t>
            </a:r>
          </a:p>
        </p:txBody>
      </p:sp>
      <p:sp>
        <p:nvSpPr>
          <p:cNvPr id="9" name="Tekstvak 8">
            <a:extLst>
              <a:ext uri="{FF2B5EF4-FFF2-40B4-BE49-F238E27FC236}">
                <a16:creationId xmlns:a16="http://schemas.microsoft.com/office/drawing/2014/main" id="{7207BE3E-B2AF-E20F-34D8-EAA56FCC3F1F}"/>
              </a:ext>
            </a:extLst>
          </p:cNvPr>
          <p:cNvSpPr txBox="1"/>
          <p:nvPr/>
        </p:nvSpPr>
        <p:spPr>
          <a:xfrm>
            <a:off x="4105794" y="4161101"/>
            <a:ext cx="2713667" cy="369332"/>
          </a:xfrm>
          <a:prstGeom prst="rect">
            <a:avLst/>
          </a:prstGeom>
          <a:noFill/>
        </p:spPr>
        <p:txBody>
          <a:bodyPr wrap="square" rtlCol="0">
            <a:spAutoFit/>
          </a:bodyPr>
          <a:lstStyle/>
          <a:p>
            <a:r>
              <a:rPr lang="nl-NL" dirty="0"/>
              <a:t>Lyme (Borrelia)</a:t>
            </a:r>
          </a:p>
        </p:txBody>
      </p:sp>
      <p:pic>
        <p:nvPicPr>
          <p:cNvPr id="14" name="Afbeelding 13">
            <a:extLst>
              <a:ext uri="{FF2B5EF4-FFF2-40B4-BE49-F238E27FC236}">
                <a16:creationId xmlns:a16="http://schemas.microsoft.com/office/drawing/2014/main" id="{9FF47179-689A-AEC9-B1A0-39C23B95EF19}"/>
              </a:ext>
            </a:extLst>
          </p:cNvPr>
          <p:cNvPicPr>
            <a:picLocks noChangeAspect="1"/>
          </p:cNvPicPr>
          <p:nvPr/>
        </p:nvPicPr>
        <p:blipFill>
          <a:blip r:embed="rId9"/>
          <a:stretch>
            <a:fillRect/>
          </a:stretch>
        </p:blipFill>
        <p:spPr>
          <a:xfrm>
            <a:off x="4211260" y="4530433"/>
            <a:ext cx="1762580" cy="1356360"/>
          </a:xfrm>
          <a:prstGeom prst="rect">
            <a:avLst/>
          </a:prstGeom>
        </p:spPr>
      </p:pic>
      <p:pic>
        <p:nvPicPr>
          <p:cNvPr id="19" name="Afbeelding 18">
            <a:extLst>
              <a:ext uri="{FF2B5EF4-FFF2-40B4-BE49-F238E27FC236}">
                <a16:creationId xmlns:a16="http://schemas.microsoft.com/office/drawing/2014/main" id="{ACA991C0-417D-AA99-111A-022EB28F3E7D}"/>
              </a:ext>
            </a:extLst>
          </p:cNvPr>
          <p:cNvPicPr>
            <a:picLocks noChangeAspect="1"/>
          </p:cNvPicPr>
          <p:nvPr/>
        </p:nvPicPr>
        <p:blipFill>
          <a:blip r:embed="rId10"/>
          <a:stretch>
            <a:fillRect/>
          </a:stretch>
        </p:blipFill>
        <p:spPr>
          <a:xfrm>
            <a:off x="1143000" y="1965960"/>
            <a:ext cx="3487328" cy="1132826"/>
          </a:xfrm>
          <a:prstGeom prst="rect">
            <a:avLst/>
          </a:prstGeom>
        </p:spPr>
      </p:pic>
      <p:pic>
        <p:nvPicPr>
          <p:cNvPr id="21" name="Afbeelding 20">
            <a:extLst>
              <a:ext uri="{FF2B5EF4-FFF2-40B4-BE49-F238E27FC236}">
                <a16:creationId xmlns:a16="http://schemas.microsoft.com/office/drawing/2014/main" id="{F16B7D7C-B9C8-3696-46D7-0131DC520F00}"/>
              </a:ext>
            </a:extLst>
          </p:cNvPr>
          <p:cNvPicPr>
            <a:picLocks noChangeAspect="1"/>
          </p:cNvPicPr>
          <p:nvPr/>
        </p:nvPicPr>
        <p:blipFill>
          <a:blip r:embed="rId11"/>
          <a:stretch>
            <a:fillRect/>
          </a:stretch>
        </p:blipFill>
        <p:spPr>
          <a:xfrm>
            <a:off x="6447933" y="1966329"/>
            <a:ext cx="4565041" cy="1136404"/>
          </a:xfrm>
          <a:prstGeom prst="rect">
            <a:avLst/>
          </a:prstGeom>
        </p:spPr>
      </p:pic>
      <p:sp>
        <p:nvSpPr>
          <p:cNvPr id="22" name="Tekstvak 21">
            <a:extLst>
              <a:ext uri="{FF2B5EF4-FFF2-40B4-BE49-F238E27FC236}">
                <a16:creationId xmlns:a16="http://schemas.microsoft.com/office/drawing/2014/main" id="{5889A7CB-2B25-DB8E-0D57-89D23D8321A8}"/>
              </a:ext>
            </a:extLst>
          </p:cNvPr>
          <p:cNvSpPr txBox="1"/>
          <p:nvPr/>
        </p:nvSpPr>
        <p:spPr>
          <a:xfrm>
            <a:off x="4722525" y="1962382"/>
            <a:ext cx="1633211" cy="369332"/>
          </a:xfrm>
          <a:prstGeom prst="rect">
            <a:avLst/>
          </a:prstGeom>
          <a:noFill/>
        </p:spPr>
        <p:txBody>
          <a:bodyPr wrap="square" rtlCol="0">
            <a:spAutoFit/>
          </a:bodyPr>
          <a:lstStyle/>
          <a:p>
            <a:r>
              <a:rPr lang="nl-NL" dirty="0"/>
              <a:t>Nimph</a:t>
            </a:r>
          </a:p>
        </p:txBody>
      </p:sp>
      <p:pic>
        <p:nvPicPr>
          <p:cNvPr id="24" name="Afbeelding 23">
            <a:extLst>
              <a:ext uri="{FF2B5EF4-FFF2-40B4-BE49-F238E27FC236}">
                <a16:creationId xmlns:a16="http://schemas.microsoft.com/office/drawing/2014/main" id="{ED3E70DE-4767-C3C7-BD77-74D5267B12F0}"/>
              </a:ext>
            </a:extLst>
          </p:cNvPr>
          <p:cNvPicPr>
            <a:picLocks noChangeAspect="1"/>
          </p:cNvPicPr>
          <p:nvPr/>
        </p:nvPicPr>
        <p:blipFill>
          <a:blip r:embed="rId12"/>
          <a:stretch>
            <a:fillRect/>
          </a:stretch>
        </p:blipFill>
        <p:spPr>
          <a:xfrm>
            <a:off x="1143000" y="4530433"/>
            <a:ext cx="1817801" cy="1356360"/>
          </a:xfrm>
          <a:prstGeom prst="rect">
            <a:avLst/>
          </a:prstGeom>
        </p:spPr>
      </p:pic>
      <p:pic>
        <p:nvPicPr>
          <p:cNvPr id="26" name="Graphic 25" descr="Sluiten">
            <a:extLst>
              <a:ext uri="{FF2B5EF4-FFF2-40B4-BE49-F238E27FC236}">
                <a16:creationId xmlns:a16="http://schemas.microsoft.com/office/drawing/2014/main" id="{36E1CF87-2379-0680-F9CD-699D1B3AE8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29464" y="4751413"/>
            <a:ext cx="914400" cy="914400"/>
          </a:xfrm>
          <a:prstGeom prst="rect">
            <a:avLst/>
          </a:prstGeom>
        </p:spPr>
      </p:pic>
      <p:sp>
        <p:nvSpPr>
          <p:cNvPr id="27" name="Tekstvak 26">
            <a:extLst>
              <a:ext uri="{FF2B5EF4-FFF2-40B4-BE49-F238E27FC236}">
                <a16:creationId xmlns:a16="http://schemas.microsoft.com/office/drawing/2014/main" id="{D44508C9-8E8D-4BC9-9621-E2AA2D02B089}"/>
              </a:ext>
            </a:extLst>
          </p:cNvPr>
          <p:cNvSpPr txBox="1"/>
          <p:nvPr/>
        </p:nvSpPr>
        <p:spPr>
          <a:xfrm>
            <a:off x="4768623" y="2733802"/>
            <a:ext cx="1633211" cy="369332"/>
          </a:xfrm>
          <a:prstGeom prst="rect">
            <a:avLst/>
          </a:prstGeom>
          <a:noFill/>
        </p:spPr>
        <p:txBody>
          <a:bodyPr wrap="square" rtlCol="0">
            <a:spAutoFit/>
          </a:bodyPr>
          <a:lstStyle/>
          <a:p>
            <a:pPr algn="r"/>
            <a:r>
              <a:rPr lang="nl-NL" dirty="0"/>
              <a:t>Volwassen</a:t>
            </a:r>
          </a:p>
        </p:txBody>
      </p:sp>
      <p:sp>
        <p:nvSpPr>
          <p:cNvPr id="28" name="Tekstvak 27">
            <a:extLst>
              <a:ext uri="{FF2B5EF4-FFF2-40B4-BE49-F238E27FC236}">
                <a16:creationId xmlns:a16="http://schemas.microsoft.com/office/drawing/2014/main" id="{AC3DD7D9-0E67-485D-F222-3B5C5E07B5EF}"/>
              </a:ext>
            </a:extLst>
          </p:cNvPr>
          <p:cNvSpPr txBox="1"/>
          <p:nvPr/>
        </p:nvSpPr>
        <p:spPr>
          <a:xfrm>
            <a:off x="4722525" y="2331714"/>
            <a:ext cx="1633211" cy="369332"/>
          </a:xfrm>
          <a:prstGeom prst="rect">
            <a:avLst/>
          </a:prstGeom>
          <a:noFill/>
        </p:spPr>
        <p:txBody>
          <a:bodyPr wrap="square" rtlCol="0">
            <a:spAutoFit/>
          </a:bodyPr>
          <a:lstStyle/>
          <a:p>
            <a:pPr algn="ctr"/>
            <a:r>
              <a:rPr lang="nl-NL" dirty="0">
                <a:solidFill>
                  <a:srgbClr val="FFC000"/>
                </a:solidFill>
              </a:rPr>
              <a:t>(Verwijderen)</a:t>
            </a:r>
          </a:p>
        </p:txBody>
      </p:sp>
      <p:pic>
        <p:nvPicPr>
          <p:cNvPr id="31" name="Afbeelding 30">
            <a:extLst>
              <a:ext uri="{FF2B5EF4-FFF2-40B4-BE49-F238E27FC236}">
                <a16:creationId xmlns:a16="http://schemas.microsoft.com/office/drawing/2014/main" id="{C386674C-7183-3EC4-173F-62CF87EA50F9}"/>
              </a:ext>
            </a:extLst>
          </p:cNvPr>
          <p:cNvPicPr>
            <a:picLocks noChangeAspect="1"/>
          </p:cNvPicPr>
          <p:nvPr/>
        </p:nvPicPr>
        <p:blipFill>
          <a:blip r:embed="rId15"/>
          <a:stretch>
            <a:fillRect/>
          </a:stretch>
        </p:blipFill>
        <p:spPr>
          <a:xfrm>
            <a:off x="4886681" y="3101392"/>
            <a:ext cx="1304897" cy="932069"/>
          </a:xfrm>
          <a:prstGeom prst="rect">
            <a:avLst/>
          </a:prstGeom>
        </p:spPr>
      </p:pic>
      <p:pic>
        <p:nvPicPr>
          <p:cNvPr id="33" name="Afbeelding 32">
            <a:extLst>
              <a:ext uri="{FF2B5EF4-FFF2-40B4-BE49-F238E27FC236}">
                <a16:creationId xmlns:a16="http://schemas.microsoft.com/office/drawing/2014/main" id="{87F66F75-D871-BD8A-C704-B54FC6FA3D93}"/>
              </a:ext>
            </a:extLst>
          </p:cNvPr>
          <p:cNvPicPr>
            <a:picLocks noChangeAspect="1"/>
          </p:cNvPicPr>
          <p:nvPr/>
        </p:nvPicPr>
        <p:blipFill>
          <a:blip r:embed="rId16"/>
          <a:stretch>
            <a:fillRect/>
          </a:stretch>
        </p:blipFill>
        <p:spPr>
          <a:xfrm>
            <a:off x="1837205" y="3111066"/>
            <a:ext cx="2098918" cy="922395"/>
          </a:xfrm>
          <a:prstGeom prst="rect">
            <a:avLst/>
          </a:prstGeom>
        </p:spPr>
      </p:pic>
      <p:pic>
        <p:nvPicPr>
          <p:cNvPr id="35" name="Afbeelding 34">
            <a:extLst>
              <a:ext uri="{FF2B5EF4-FFF2-40B4-BE49-F238E27FC236}">
                <a16:creationId xmlns:a16="http://schemas.microsoft.com/office/drawing/2014/main" id="{52E8C849-3583-8C52-A324-9AA8924C4A00}"/>
              </a:ext>
            </a:extLst>
          </p:cNvPr>
          <p:cNvPicPr>
            <a:picLocks noChangeAspect="1"/>
          </p:cNvPicPr>
          <p:nvPr/>
        </p:nvPicPr>
        <p:blipFill>
          <a:blip r:embed="rId17"/>
          <a:stretch>
            <a:fillRect/>
          </a:stretch>
        </p:blipFill>
        <p:spPr>
          <a:xfrm>
            <a:off x="7777665" y="3090883"/>
            <a:ext cx="2033524" cy="942578"/>
          </a:xfrm>
          <a:prstGeom prst="rect">
            <a:avLst/>
          </a:prstGeom>
        </p:spPr>
      </p:pic>
      <p:pic>
        <p:nvPicPr>
          <p:cNvPr id="4" name="Graphic 3" descr="Rechte pijl">
            <a:extLst>
              <a:ext uri="{FF2B5EF4-FFF2-40B4-BE49-F238E27FC236}">
                <a16:creationId xmlns:a16="http://schemas.microsoft.com/office/drawing/2014/main" id="{77E73ACB-771D-6115-187F-EB393ACFCA5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23825" y="2093600"/>
            <a:ext cx="525712" cy="525712"/>
          </a:xfrm>
          <a:prstGeom prst="rect">
            <a:avLst/>
          </a:prstGeom>
        </p:spPr>
      </p:pic>
      <p:pic>
        <p:nvPicPr>
          <p:cNvPr id="18" name="Graphic 17" descr="Rechte pijl">
            <a:extLst>
              <a:ext uri="{FF2B5EF4-FFF2-40B4-BE49-F238E27FC236}">
                <a16:creationId xmlns:a16="http://schemas.microsoft.com/office/drawing/2014/main" id="{77DE48AF-DAEF-560F-74BE-03BE6D401BE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5899172" y="2484182"/>
            <a:ext cx="525712" cy="525712"/>
          </a:xfrm>
          <a:prstGeom prst="rect">
            <a:avLst/>
          </a:prstGeom>
        </p:spPr>
      </p:pic>
      <p:sp>
        <p:nvSpPr>
          <p:cNvPr id="3" name="Tekstvak 2">
            <a:extLst>
              <a:ext uri="{FF2B5EF4-FFF2-40B4-BE49-F238E27FC236}">
                <a16:creationId xmlns:a16="http://schemas.microsoft.com/office/drawing/2014/main" id="{2360B237-295C-64D3-95C7-16BCACF1FBD8}"/>
              </a:ext>
            </a:extLst>
          </p:cNvPr>
          <p:cNvSpPr txBox="1"/>
          <p:nvPr/>
        </p:nvSpPr>
        <p:spPr>
          <a:xfrm>
            <a:off x="11627896" y="6523349"/>
            <a:ext cx="494973" cy="369332"/>
          </a:xfrm>
          <a:prstGeom prst="rect">
            <a:avLst/>
          </a:prstGeom>
          <a:noFill/>
        </p:spPr>
        <p:txBody>
          <a:bodyPr wrap="square" rtlCol="0">
            <a:spAutoFit/>
          </a:bodyPr>
          <a:lstStyle/>
          <a:p>
            <a:r>
              <a:rPr lang="nl-NL" dirty="0"/>
              <a:t>18</a:t>
            </a:r>
          </a:p>
        </p:txBody>
      </p:sp>
    </p:spTree>
    <p:extLst>
      <p:ext uri="{BB962C8B-B14F-4D97-AF65-F5344CB8AC3E}">
        <p14:creationId xmlns:p14="http://schemas.microsoft.com/office/powerpoint/2010/main" val="1758975161"/>
      </p:ext>
    </p:extLst>
  </p:cSld>
  <p:clrMapOvr>
    <a:masterClrMapping/>
  </p:clrMapOvr>
  <p:transition spd="med">
    <p:pull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Onderwerpen :</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p:txBody>
          <a:bodyPr/>
          <a:lstStyle/>
          <a:p>
            <a:r>
              <a:rPr lang="nl-NL" dirty="0">
                <a:solidFill>
                  <a:schemeClr val="tx1"/>
                </a:solidFill>
              </a:rPr>
              <a:t>Algemene indruk</a:t>
            </a:r>
          </a:p>
          <a:p>
            <a:r>
              <a:rPr lang="nl-NL" dirty="0">
                <a:solidFill>
                  <a:schemeClr val="tx1"/>
                </a:solidFill>
              </a:rPr>
              <a:t>Vacht</a:t>
            </a:r>
          </a:p>
          <a:p>
            <a:pPr marL="45720" indent="0">
              <a:buNone/>
            </a:pPr>
            <a:endParaRPr lang="nl-NL" dirty="0">
              <a:solidFill>
                <a:schemeClr val="tx1"/>
              </a:solidFill>
            </a:endParaRPr>
          </a:p>
          <a:p>
            <a:r>
              <a:rPr lang="nl-NL" dirty="0">
                <a:solidFill>
                  <a:schemeClr val="tx1"/>
                </a:solidFill>
              </a:rPr>
              <a:t>Ogen</a:t>
            </a:r>
          </a:p>
          <a:p>
            <a:r>
              <a:rPr lang="nl-NL" dirty="0">
                <a:solidFill>
                  <a:schemeClr val="tx1"/>
                </a:solidFill>
              </a:rPr>
              <a:t>Neus</a:t>
            </a:r>
          </a:p>
          <a:p>
            <a:r>
              <a:rPr lang="nl-NL" dirty="0">
                <a:solidFill>
                  <a:schemeClr val="tx1"/>
                </a:solidFill>
              </a:rPr>
              <a:t>Gebit</a:t>
            </a:r>
          </a:p>
          <a:p>
            <a:r>
              <a:rPr lang="nl-NL" dirty="0">
                <a:solidFill>
                  <a:schemeClr val="tx1"/>
                </a:solidFill>
              </a:rPr>
              <a:t>Spijsvertering</a:t>
            </a:r>
          </a:p>
          <a:p>
            <a:r>
              <a:rPr lang="nl-NL" dirty="0">
                <a:solidFill>
                  <a:schemeClr val="tx1"/>
                </a:solidFill>
              </a:rPr>
              <a:t>Gewrichten</a:t>
            </a:r>
          </a:p>
          <a:p>
            <a:endParaRPr lang="nl-NL" dirty="0"/>
          </a:p>
        </p:txBody>
      </p:sp>
      <p:sp>
        <p:nvSpPr>
          <p:cNvPr id="4" name="Tijdelijke aanduiding voor inhoud 3">
            <a:extLst>
              <a:ext uri="{FF2B5EF4-FFF2-40B4-BE49-F238E27FC236}">
                <a16:creationId xmlns:a16="http://schemas.microsoft.com/office/drawing/2014/main" id="{EABB486A-558A-40AB-2BF0-C7F3FF9C715C}"/>
              </a:ext>
            </a:extLst>
          </p:cNvPr>
          <p:cNvSpPr>
            <a:spLocks noGrp="1"/>
          </p:cNvSpPr>
          <p:nvPr>
            <p:ph sz="half" idx="2"/>
          </p:nvPr>
        </p:nvSpPr>
        <p:spPr/>
        <p:txBody>
          <a:bodyPr/>
          <a:lstStyle/>
          <a:p>
            <a:endParaRPr lang="nl-NL" dirty="0">
              <a:solidFill>
                <a:schemeClr val="tx1"/>
              </a:solidFill>
            </a:endParaRPr>
          </a:p>
          <a:p>
            <a:r>
              <a:rPr lang="nl-NL" dirty="0">
                <a:solidFill>
                  <a:schemeClr val="tx1"/>
                </a:solidFill>
              </a:rPr>
              <a:t>Huid</a:t>
            </a:r>
          </a:p>
          <a:p>
            <a:r>
              <a:rPr lang="nl-NL" dirty="0">
                <a:solidFill>
                  <a:schemeClr val="tx1"/>
                </a:solidFill>
              </a:rPr>
              <a:t>Oren</a:t>
            </a:r>
          </a:p>
          <a:p>
            <a:endParaRPr lang="nl-NL" dirty="0">
              <a:solidFill>
                <a:schemeClr val="tx1"/>
              </a:solidFill>
            </a:endParaRPr>
          </a:p>
          <a:p>
            <a:r>
              <a:rPr lang="nl-NL" dirty="0">
                <a:solidFill>
                  <a:schemeClr val="tx1"/>
                </a:solidFill>
              </a:rPr>
              <a:t>Longen en hart</a:t>
            </a:r>
          </a:p>
          <a:p>
            <a:endParaRPr lang="nl-NL" dirty="0">
              <a:solidFill>
                <a:schemeClr val="tx1"/>
              </a:solidFill>
            </a:endParaRPr>
          </a:p>
          <a:p>
            <a:r>
              <a:rPr lang="nl-NL" dirty="0">
                <a:solidFill>
                  <a:schemeClr val="tx1"/>
                </a:solidFill>
              </a:rPr>
              <a:t>Geslachtsorgaan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7" name="Inkt 36">
                <a:extLst>
                  <a:ext uri="{FF2B5EF4-FFF2-40B4-BE49-F238E27FC236}">
                    <a16:creationId xmlns:a16="http://schemas.microsoft.com/office/drawing/2014/main" id="{1CD19811-4FE2-5ABB-3A35-01556090258E}"/>
                  </a:ext>
                </a:extLst>
              </p14:cNvPr>
              <p14:cNvContentPartPr/>
              <p14:nvPr/>
            </p14:nvContentPartPr>
            <p14:xfrm>
              <a:off x="-669648" y="1262865"/>
              <a:ext cx="360" cy="360"/>
            </p14:xfrm>
          </p:contentPart>
        </mc:Choice>
        <mc:Fallback xmlns="">
          <p:pic>
            <p:nvPicPr>
              <p:cNvPr id="37" name="Inkt 36">
                <a:extLst>
                  <a:ext uri="{FF2B5EF4-FFF2-40B4-BE49-F238E27FC236}">
                    <a16:creationId xmlns:a16="http://schemas.microsoft.com/office/drawing/2014/main" id="{1CD19811-4FE2-5ABB-3A35-01556090258E}"/>
                  </a:ext>
                </a:extLst>
              </p:cNvPr>
              <p:cNvPicPr/>
              <p:nvPr/>
            </p:nvPicPr>
            <p:blipFill>
              <a:blip r:embed="rId6"/>
              <a:stretch>
                <a:fillRect/>
              </a:stretch>
            </p:blipFill>
            <p:spPr>
              <a:xfrm>
                <a:off x="-678648" y="1209225"/>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8" name="Inkt 37">
                <a:extLst>
                  <a:ext uri="{FF2B5EF4-FFF2-40B4-BE49-F238E27FC236}">
                    <a16:creationId xmlns:a16="http://schemas.microsoft.com/office/drawing/2014/main" id="{A635C013-D5DE-0292-8F55-1E8D24A51B3B}"/>
                  </a:ext>
                </a:extLst>
              </p14:cNvPr>
              <p14:cNvContentPartPr/>
              <p14:nvPr/>
            </p14:nvContentPartPr>
            <p14:xfrm>
              <a:off x="-669648" y="1262865"/>
              <a:ext cx="360" cy="360"/>
            </p14:xfrm>
          </p:contentPart>
        </mc:Choice>
        <mc:Fallback xmlns="">
          <p:pic>
            <p:nvPicPr>
              <p:cNvPr id="38" name="Inkt 37">
                <a:extLst>
                  <a:ext uri="{FF2B5EF4-FFF2-40B4-BE49-F238E27FC236}">
                    <a16:creationId xmlns:a16="http://schemas.microsoft.com/office/drawing/2014/main" id="{A635C013-D5DE-0292-8F55-1E8D24A51B3B}"/>
                  </a:ext>
                </a:extLst>
              </p:cNvPr>
              <p:cNvPicPr/>
              <p:nvPr/>
            </p:nvPicPr>
            <p:blipFill>
              <a:blip r:embed="rId6"/>
              <a:stretch>
                <a:fillRect/>
              </a:stretch>
            </p:blipFill>
            <p:spPr>
              <a:xfrm>
                <a:off x="-678648" y="1209225"/>
                <a:ext cx="18000" cy="108000"/>
              </a:xfrm>
              <a:prstGeom prst="rect">
                <a:avLst/>
              </a:prstGeom>
            </p:spPr>
          </p:pic>
        </mc:Fallback>
      </mc:AlternateContent>
      <p:sp>
        <p:nvSpPr>
          <p:cNvPr id="5" name="Tekstvak 4">
            <a:extLst>
              <a:ext uri="{FF2B5EF4-FFF2-40B4-BE49-F238E27FC236}">
                <a16:creationId xmlns:a16="http://schemas.microsoft.com/office/drawing/2014/main" id="{235A54E9-2E32-790E-0A0A-BE9C4754AC04}"/>
              </a:ext>
            </a:extLst>
          </p:cNvPr>
          <p:cNvSpPr txBox="1"/>
          <p:nvPr/>
        </p:nvSpPr>
        <p:spPr>
          <a:xfrm>
            <a:off x="-94268" y="6523348"/>
            <a:ext cx="443059" cy="369332"/>
          </a:xfrm>
          <a:prstGeom prst="rect">
            <a:avLst/>
          </a:prstGeom>
          <a:noFill/>
        </p:spPr>
        <p:txBody>
          <a:bodyPr wrap="square" rtlCol="0">
            <a:spAutoFit/>
          </a:bodyPr>
          <a:lstStyle/>
          <a:p>
            <a:r>
              <a:rPr lang="nl-NL" dirty="0"/>
              <a:t>40</a:t>
            </a:r>
          </a:p>
        </p:txBody>
      </p:sp>
      <p:sp>
        <p:nvSpPr>
          <p:cNvPr id="7" name="Tekstvak 6">
            <a:extLst>
              <a:ext uri="{FF2B5EF4-FFF2-40B4-BE49-F238E27FC236}">
                <a16:creationId xmlns:a16="http://schemas.microsoft.com/office/drawing/2014/main" id="{F5D9A343-DCE5-6C58-47C0-8C49FDFBBFA1}"/>
              </a:ext>
            </a:extLst>
          </p:cNvPr>
          <p:cNvSpPr txBox="1"/>
          <p:nvPr/>
        </p:nvSpPr>
        <p:spPr>
          <a:xfrm>
            <a:off x="11627896" y="6523349"/>
            <a:ext cx="494973" cy="369332"/>
          </a:xfrm>
          <a:prstGeom prst="rect">
            <a:avLst/>
          </a:prstGeom>
          <a:noFill/>
        </p:spPr>
        <p:txBody>
          <a:bodyPr wrap="square" rtlCol="0">
            <a:spAutoFit/>
          </a:bodyPr>
          <a:lstStyle/>
          <a:p>
            <a:r>
              <a:rPr lang="nl-NL" dirty="0"/>
              <a:t>02</a:t>
            </a:r>
          </a:p>
        </p:txBody>
      </p:sp>
    </p:spTree>
    <p:extLst>
      <p:ext uri="{BB962C8B-B14F-4D97-AF65-F5344CB8AC3E}">
        <p14:creationId xmlns:p14="http://schemas.microsoft.com/office/powerpoint/2010/main" val="3465458241"/>
      </p:ext>
    </p:extLst>
  </p:cSld>
  <p:clrMapOvr>
    <a:masterClrMapping/>
  </p:clrMapOvr>
  <mc:AlternateContent xmlns:mc="http://schemas.openxmlformats.org/markup-compatibility/2006">
    <mc:Choice xmlns:p14="http://schemas.microsoft.com/office/powerpoint/2010/main" Requires="p14">
      <p:transition spd="slow" p14:dur="1500" advTm="40000">
        <p:split orient="vert"/>
      </p:transition>
    </mc:Choice>
    <mc:Fallback>
      <p:transition spd="slow" advTm="4000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En omgeving.</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4" name="Tekstvak 3">
            <a:extLst>
              <a:ext uri="{FF2B5EF4-FFF2-40B4-BE49-F238E27FC236}">
                <a16:creationId xmlns:a16="http://schemas.microsoft.com/office/drawing/2014/main" id="{2FA2890D-70F5-B2C4-C6B0-B33A068253E7}"/>
              </a:ext>
            </a:extLst>
          </p:cNvPr>
          <p:cNvSpPr txBox="1"/>
          <p:nvPr/>
        </p:nvSpPr>
        <p:spPr>
          <a:xfrm>
            <a:off x="1143000" y="5520590"/>
            <a:ext cx="8142402" cy="923330"/>
          </a:xfrm>
          <a:prstGeom prst="rect">
            <a:avLst/>
          </a:prstGeom>
          <a:noFill/>
        </p:spPr>
        <p:txBody>
          <a:bodyPr wrap="square">
            <a:spAutoFit/>
          </a:bodyPr>
          <a:lstStyle/>
          <a:p>
            <a:r>
              <a:rPr lang="nl-NL" b="0" i="0" dirty="0">
                <a:solidFill>
                  <a:srgbClr val="5A534F"/>
                </a:solidFill>
                <a:effectLst/>
                <a:highlight>
                  <a:srgbClr val="FFFFFF"/>
                </a:highlight>
                <a:latin typeface="Proxima Soft"/>
              </a:rPr>
              <a:t>Parasitaire insecten (ongedierte) houden zich schuil in de bodembedekking, kieren en naden van het verblijf. Dus een goede hygiëne van het verblijf van je konijn en/of knaagdier is ook van groot belang om vlooien, luizen en mijten te voorkomen.</a:t>
            </a:r>
            <a:endParaRPr lang="nl-NL" dirty="0"/>
          </a:p>
        </p:txBody>
      </p:sp>
      <p:sp>
        <p:nvSpPr>
          <p:cNvPr id="7" name="Tekstvak 6">
            <a:extLst>
              <a:ext uri="{FF2B5EF4-FFF2-40B4-BE49-F238E27FC236}">
                <a16:creationId xmlns:a16="http://schemas.microsoft.com/office/drawing/2014/main" id="{DACBD2FE-5A9E-4E8E-C539-87D07DE38B1E}"/>
              </a:ext>
            </a:extLst>
          </p:cNvPr>
          <p:cNvSpPr txBox="1"/>
          <p:nvPr/>
        </p:nvSpPr>
        <p:spPr>
          <a:xfrm>
            <a:off x="1143000" y="2656514"/>
            <a:ext cx="7755903" cy="923330"/>
          </a:xfrm>
          <a:prstGeom prst="rect">
            <a:avLst/>
          </a:prstGeom>
          <a:noFill/>
        </p:spPr>
        <p:txBody>
          <a:bodyPr wrap="square" rtlCol="0">
            <a:spAutoFit/>
          </a:bodyPr>
          <a:lstStyle/>
          <a:p>
            <a:r>
              <a:rPr lang="nl-NL" dirty="0">
                <a:solidFill>
                  <a:srgbClr val="FFC000"/>
                </a:solidFill>
              </a:rPr>
              <a:t>Behandelen van verblijven en omgeving is van belang om uitbraak te voorkomen want dat is altijd nog beter dan genezen en stukken fijner voor de dieren (en mensen).</a:t>
            </a:r>
          </a:p>
        </p:txBody>
      </p:sp>
      <p:pic>
        <p:nvPicPr>
          <p:cNvPr id="9" name="Afbeelding 8">
            <a:extLst>
              <a:ext uri="{FF2B5EF4-FFF2-40B4-BE49-F238E27FC236}">
                <a16:creationId xmlns:a16="http://schemas.microsoft.com/office/drawing/2014/main" id="{287A30DF-346C-9AF6-18CF-3E088E8BF400}"/>
              </a:ext>
            </a:extLst>
          </p:cNvPr>
          <p:cNvPicPr>
            <a:picLocks noChangeAspect="1"/>
          </p:cNvPicPr>
          <p:nvPr/>
        </p:nvPicPr>
        <p:blipFill>
          <a:blip r:embed="rId5"/>
          <a:stretch>
            <a:fillRect/>
          </a:stretch>
        </p:blipFill>
        <p:spPr>
          <a:xfrm>
            <a:off x="6411876" y="3973245"/>
            <a:ext cx="1116727" cy="818365"/>
          </a:xfrm>
          <a:prstGeom prst="rect">
            <a:avLst/>
          </a:prstGeom>
        </p:spPr>
      </p:pic>
      <p:pic>
        <p:nvPicPr>
          <p:cNvPr id="11" name="Afbeelding 10">
            <a:extLst>
              <a:ext uri="{FF2B5EF4-FFF2-40B4-BE49-F238E27FC236}">
                <a16:creationId xmlns:a16="http://schemas.microsoft.com/office/drawing/2014/main" id="{54493C0C-75E9-AC2F-E8D2-0828C0D18DF7}"/>
              </a:ext>
            </a:extLst>
          </p:cNvPr>
          <p:cNvPicPr>
            <a:picLocks noChangeAspect="1"/>
          </p:cNvPicPr>
          <p:nvPr/>
        </p:nvPicPr>
        <p:blipFill>
          <a:blip r:embed="rId6"/>
          <a:stretch>
            <a:fillRect/>
          </a:stretch>
        </p:blipFill>
        <p:spPr>
          <a:xfrm>
            <a:off x="1154938" y="3958521"/>
            <a:ext cx="1010416" cy="833088"/>
          </a:xfrm>
          <a:prstGeom prst="rect">
            <a:avLst/>
          </a:prstGeom>
        </p:spPr>
      </p:pic>
      <p:pic>
        <p:nvPicPr>
          <p:cNvPr id="14" name="Afbeelding 13">
            <a:extLst>
              <a:ext uri="{FF2B5EF4-FFF2-40B4-BE49-F238E27FC236}">
                <a16:creationId xmlns:a16="http://schemas.microsoft.com/office/drawing/2014/main" id="{4BF67926-FDEE-AAC6-248A-2FEFBDABFB4C}"/>
              </a:ext>
            </a:extLst>
          </p:cNvPr>
          <p:cNvPicPr>
            <a:picLocks noChangeAspect="1"/>
          </p:cNvPicPr>
          <p:nvPr/>
        </p:nvPicPr>
        <p:blipFill>
          <a:blip r:embed="rId7"/>
          <a:stretch>
            <a:fillRect/>
          </a:stretch>
        </p:blipFill>
        <p:spPr>
          <a:xfrm>
            <a:off x="2165354" y="3973248"/>
            <a:ext cx="2182304" cy="818364"/>
          </a:xfrm>
          <a:prstGeom prst="rect">
            <a:avLst/>
          </a:prstGeom>
        </p:spPr>
      </p:pic>
      <p:pic>
        <p:nvPicPr>
          <p:cNvPr id="16" name="Afbeelding 15">
            <a:extLst>
              <a:ext uri="{FF2B5EF4-FFF2-40B4-BE49-F238E27FC236}">
                <a16:creationId xmlns:a16="http://schemas.microsoft.com/office/drawing/2014/main" id="{2B94DA3E-6C48-B029-BA79-06CCF8B68371}"/>
              </a:ext>
            </a:extLst>
          </p:cNvPr>
          <p:cNvPicPr>
            <a:picLocks noChangeAspect="1"/>
          </p:cNvPicPr>
          <p:nvPr/>
        </p:nvPicPr>
        <p:blipFill>
          <a:blip r:embed="rId8"/>
          <a:stretch>
            <a:fillRect/>
          </a:stretch>
        </p:blipFill>
        <p:spPr>
          <a:xfrm>
            <a:off x="4190416" y="3973247"/>
            <a:ext cx="1203572" cy="804387"/>
          </a:xfrm>
          <a:prstGeom prst="rect">
            <a:avLst/>
          </a:prstGeom>
        </p:spPr>
      </p:pic>
      <p:pic>
        <p:nvPicPr>
          <p:cNvPr id="18" name="Afbeelding 17">
            <a:extLst>
              <a:ext uri="{FF2B5EF4-FFF2-40B4-BE49-F238E27FC236}">
                <a16:creationId xmlns:a16="http://schemas.microsoft.com/office/drawing/2014/main" id="{6BCC5726-7B18-D2F7-1531-EBAE0082C465}"/>
              </a:ext>
            </a:extLst>
          </p:cNvPr>
          <p:cNvPicPr>
            <a:picLocks noChangeAspect="1"/>
          </p:cNvPicPr>
          <p:nvPr/>
        </p:nvPicPr>
        <p:blipFill>
          <a:blip r:embed="rId9"/>
          <a:stretch>
            <a:fillRect/>
          </a:stretch>
        </p:blipFill>
        <p:spPr>
          <a:xfrm>
            <a:off x="5346299" y="3973246"/>
            <a:ext cx="1092561" cy="818366"/>
          </a:xfrm>
          <a:prstGeom prst="rect">
            <a:avLst/>
          </a:prstGeom>
        </p:spPr>
      </p:pic>
      <p:pic>
        <p:nvPicPr>
          <p:cNvPr id="22" name="Afbeelding 21">
            <a:extLst>
              <a:ext uri="{FF2B5EF4-FFF2-40B4-BE49-F238E27FC236}">
                <a16:creationId xmlns:a16="http://schemas.microsoft.com/office/drawing/2014/main" id="{14F4CAA8-19C5-771A-057D-4561A50B4BA8}"/>
              </a:ext>
            </a:extLst>
          </p:cNvPr>
          <p:cNvPicPr>
            <a:picLocks noChangeAspect="1"/>
          </p:cNvPicPr>
          <p:nvPr/>
        </p:nvPicPr>
        <p:blipFill>
          <a:blip r:embed="rId10"/>
          <a:stretch>
            <a:fillRect/>
          </a:stretch>
        </p:blipFill>
        <p:spPr>
          <a:xfrm>
            <a:off x="7456748" y="3970869"/>
            <a:ext cx="1010416" cy="808333"/>
          </a:xfrm>
          <a:prstGeom prst="rect">
            <a:avLst/>
          </a:prstGeom>
        </p:spPr>
      </p:pic>
      <p:sp>
        <p:nvSpPr>
          <p:cNvPr id="23" name="Tekstvak 22">
            <a:extLst>
              <a:ext uri="{FF2B5EF4-FFF2-40B4-BE49-F238E27FC236}">
                <a16:creationId xmlns:a16="http://schemas.microsoft.com/office/drawing/2014/main" id="{2F0EC3D0-8BE2-424E-1E1B-94159D4529C8}"/>
              </a:ext>
            </a:extLst>
          </p:cNvPr>
          <p:cNvSpPr txBox="1"/>
          <p:nvPr/>
        </p:nvSpPr>
        <p:spPr>
          <a:xfrm>
            <a:off x="1143000" y="1985854"/>
            <a:ext cx="3862633" cy="369332"/>
          </a:xfrm>
          <a:prstGeom prst="rect">
            <a:avLst/>
          </a:prstGeom>
          <a:noFill/>
        </p:spPr>
        <p:txBody>
          <a:bodyPr wrap="square" rtlCol="0">
            <a:spAutoFit/>
          </a:bodyPr>
          <a:lstStyle/>
          <a:p>
            <a:r>
              <a:rPr lang="nl-NL" dirty="0">
                <a:solidFill>
                  <a:srgbClr val="FF0000"/>
                </a:solidFill>
              </a:rPr>
              <a:t>Bestrijding als tegen vlooien en luizen </a:t>
            </a:r>
          </a:p>
        </p:txBody>
      </p:sp>
      <p:sp>
        <p:nvSpPr>
          <p:cNvPr id="24" name="Tekstvak 23">
            <a:extLst>
              <a:ext uri="{FF2B5EF4-FFF2-40B4-BE49-F238E27FC236}">
                <a16:creationId xmlns:a16="http://schemas.microsoft.com/office/drawing/2014/main" id="{AE2304B8-8467-3BAC-E487-304A7DE98764}"/>
              </a:ext>
            </a:extLst>
          </p:cNvPr>
          <p:cNvSpPr txBox="1"/>
          <p:nvPr/>
        </p:nvSpPr>
        <p:spPr>
          <a:xfrm>
            <a:off x="5058056" y="1981612"/>
            <a:ext cx="5960463" cy="369332"/>
          </a:xfrm>
          <a:prstGeom prst="rect">
            <a:avLst/>
          </a:prstGeom>
          <a:noFill/>
        </p:spPr>
        <p:txBody>
          <a:bodyPr wrap="square">
            <a:spAutoFit/>
          </a:bodyPr>
          <a:lstStyle/>
          <a:p>
            <a:r>
              <a:rPr lang="nl-NL" b="0" i="0" dirty="0">
                <a:solidFill>
                  <a:srgbClr val="FF0000"/>
                </a:solidFill>
                <a:effectLst/>
                <a:highlight>
                  <a:srgbClr val="FFFFFF"/>
                </a:highlight>
                <a:latin typeface="+mj-lt"/>
              </a:rPr>
              <a:t>eventueel aangevuld met </a:t>
            </a:r>
            <a:r>
              <a:rPr lang="nl-NL" b="0" i="0" dirty="0" err="1">
                <a:solidFill>
                  <a:srgbClr val="FF0000"/>
                </a:solidFill>
                <a:effectLst/>
                <a:highlight>
                  <a:srgbClr val="FFFFFF"/>
                </a:highlight>
                <a:latin typeface="+mj-lt"/>
              </a:rPr>
              <a:t>sarolanerhoudende</a:t>
            </a:r>
            <a:r>
              <a:rPr lang="nl-NL" b="0" i="0" dirty="0">
                <a:solidFill>
                  <a:srgbClr val="FF0000"/>
                </a:solidFill>
                <a:effectLst/>
                <a:highlight>
                  <a:srgbClr val="FFFFFF"/>
                </a:highlight>
                <a:latin typeface="+mj-lt"/>
              </a:rPr>
              <a:t> producten</a:t>
            </a:r>
            <a:endParaRPr lang="nl-NL" dirty="0">
              <a:solidFill>
                <a:srgbClr val="FF0000"/>
              </a:solidFill>
              <a:latin typeface="+mj-lt"/>
            </a:endParaRPr>
          </a:p>
        </p:txBody>
      </p:sp>
      <p:pic>
        <p:nvPicPr>
          <p:cNvPr id="25" name="Graphic 24" descr="Roos">
            <a:extLst>
              <a:ext uri="{FF2B5EF4-FFF2-40B4-BE49-F238E27FC236}">
                <a16:creationId xmlns:a16="http://schemas.microsoft.com/office/drawing/2014/main" id="{CF136F19-ECA1-6EBC-C745-33C64CB396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622330"/>
            <a:ext cx="235670" cy="235670"/>
          </a:xfrm>
          <a:prstGeom prst="rect">
            <a:avLst/>
          </a:prstGeom>
        </p:spPr>
      </p:pic>
      <p:pic>
        <p:nvPicPr>
          <p:cNvPr id="27" name="Afbeelding 26">
            <a:extLst>
              <a:ext uri="{FF2B5EF4-FFF2-40B4-BE49-F238E27FC236}">
                <a16:creationId xmlns:a16="http://schemas.microsoft.com/office/drawing/2014/main" id="{655B4732-131E-F77E-3916-8C1A9F93A8C7}"/>
              </a:ext>
            </a:extLst>
          </p:cNvPr>
          <p:cNvPicPr>
            <a:picLocks noChangeAspect="1"/>
          </p:cNvPicPr>
          <p:nvPr/>
        </p:nvPicPr>
        <p:blipFill>
          <a:blip r:embed="rId13"/>
          <a:stretch>
            <a:fillRect/>
          </a:stretch>
        </p:blipFill>
        <p:spPr>
          <a:xfrm>
            <a:off x="8467164" y="3958460"/>
            <a:ext cx="1139552" cy="819173"/>
          </a:xfrm>
          <a:prstGeom prst="rect">
            <a:avLst/>
          </a:prstGeom>
        </p:spPr>
      </p:pic>
      <p:pic>
        <p:nvPicPr>
          <p:cNvPr id="29" name="Afbeelding 28">
            <a:extLst>
              <a:ext uri="{FF2B5EF4-FFF2-40B4-BE49-F238E27FC236}">
                <a16:creationId xmlns:a16="http://schemas.microsoft.com/office/drawing/2014/main" id="{D22281C0-D934-2F63-E9C1-8E6AB5EE678A}"/>
              </a:ext>
            </a:extLst>
          </p:cNvPr>
          <p:cNvPicPr>
            <a:picLocks noChangeAspect="1"/>
          </p:cNvPicPr>
          <p:nvPr/>
        </p:nvPicPr>
        <p:blipFill>
          <a:blip r:embed="rId14"/>
          <a:stretch>
            <a:fillRect/>
          </a:stretch>
        </p:blipFill>
        <p:spPr>
          <a:xfrm flipH="1">
            <a:off x="9595774" y="3954251"/>
            <a:ext cx="709626" cy="837359"/>
          </a:xfrm>
          <a:prstGeom prst="rect">
            <a:avLst/>
          </a:prstGeom>
        </p:spPr>
      </p:pic>
      <p:pic>
        <p:nvPicPr>
          <p:cNvPr id="5" name="Afbeelding 4">
            <a:extLst>
              <a:ext uri="{FF2B5EF4-FFF2-40B4-BE49-F238E27FC236}">
                <a16:creationId xmlns:a16="http://schemas.microsoft.com/office/drawing/2014/main" id="{B67B0DE3-1078-E3AF-84E5-2E44929F6A54}"/>
              </a:ext>
            </a:extLst>
          </p:cNvPr>
          <p:cNvPicPr>
            <a:picLocks noChangeAspect="1"/>
          </p:cNvPicPr>
          <p:nvPr/>
        </p:nvPicPr>
        <p:blipFill>
          <a:blip r:embed="rId15"/>
          <a:stretch>
            <a:fillRect/>
          </a:stretch>
        </p:blipFill>
        <p:spPr>
          <a:xfrm>
            <a:off x="10286666" y="3954251"/>
            <a:ext cx="731854" cy="837358"/>
          </a:xfrm>
          <a:prstGeom prst="rect">
            <a:avLst/>
          </a:prstGeom>
        </p:spPr>
      </p:pic>
      <p:sp>
        <p:nvSpPr>
          <p:cNvPr id="3" name="Tekstvak 2">
            <a:extLst>
              <a:ext uri="{FF2B5EF4-FFF2-40B4-BE49-F238E27FC236}">
                <a16:creationId xmlns:a16="http://schemas.microsoft.com/office/drawing/2014/main" id="{59726C42-0C5A-1220-A987-017563D7AF01}"/>
              </a:ext>
            </a:extLst>
          </p:cNvPr>
          <p:cNvSpPr txBox="1"/>
          <p:nvPr/>
        </p:nvSpPr>
        <p:spPr>
          <a:xfrm>
            <a:off x="11627896" y="6523349"/>
            <a:ext cx="494973" cy="369332"/>
          </a:xfrm>
          <a:prstGeom prst="rect">
            <a:avLst/>
          </a:prstGeom>
          <a:noFill/>
        </p:spPr>
        <p:txBody>
          <a:bodyPr wrap="square" rtlCol="0">
            <a:spAutoFit/>
          </a:bodyPr>
          <a:lstStyle/>
          <a:p>
            <a:r>
              <a:rPr lang="nl-NL" dirty="0"/>
              <a:t>19</a:t>
            </a:r>
          </a:p>
        </p:txBody>
      </p:sp>
    </p:spTree>
    <p:extLst>
      <p:ext uri="{BB962C8B-B14F-4D97-AF65-F5344CB8AC3E}">
        <p14:creationId xmlns:p14="http://schemas.microsoft.com/office/powerpoint/2010/main" val="1310524970"/>
      </p:ext>
    </p:extLst>
  </p:cSld>
  <p:clrMapOvr>
    <a:masterClrMapping/>
  </p:clrMapOvr>
  <p:transition spd="slow">
    <p:strips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BCB7D61F-8B6D-524D-F0F5-6A4F16EC7047}"/>
              </a:ext>
            </a:extLst>
          </p:cNvPr>
          <p:cNvPicPr>
            <a:picLocks noGrp="1" noChangeAspect="1"/>
          </p:cNvPicPr>
          <p:nvPr>
            <p:ph sz="half" idx="1"/>
          </p:nvPr>
        </p:nvPicPr>
        <p:blipFill>
          <a:blip r:embed="rId3"/>
          <a:stretch>
            <a:fillRect/>
          </a:stretch>
        </p:blipFill>
        <p:spPr>
          <a:xfrm>
            <a:off x="1143000" y="1929348"/>
            <a:ext cx="5269582" cy="3957456"/>
          </a:xfrm>
        </p:spPr>
      </p:pic>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4"/>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5"/>
          <a:stretch>
            <a:fillRect/>
          </a:stretch>
        </p:blipFill>
        <p:spPr>
          <a:xfrm>
            <a:off x="9739455" y="5982255"/>
            <a:ext cx="1607945" cy="629363"/>
          </a:xfrm>
          <a:prstGeom prst="rect">
            <a:avLst/>
          </a:prstGeom>
        </p:spPr>
      </p:pic>
      <p:pic>
        <p:nvPicPr>
          <p:cNvPr id="28" name="Afbeelding 27">
            <a:extLst>
              <a:ext uri="{FF2B5EF4-FFF2-40B4-BE49-F238E27FC236}">
                <a16:creationId xmlns:a16="http://schemas.microsoft.com/office/drawing/2014/main" id="{A894B5AC-05C2-3885-99C0-78950F0A369A}"/>
              </a:ext>
            </a:extLst>
          </p:cNvPr>
          <p:cNvPicPr>
            <a:picLocks noChangeAspect="1"/>
          </p:cNvPicPr>
          <p:nvPr/>
        </p:nvPicPr>
        <p:blipFill>
          <a:blip r:embed="rId6"/>
          <a:stretch>
            <a:fillRect/>
          </a:stretch>
        </p:blipFill>
        <p:spPr>
          <a:xfrm>
            <a:off x="6412582" y="1965960"/>
            <a:ext cx="4605938" cy="3886200"/>
          </a:xfrm>
          <a:prstGeom prst="rect">
            <a:avLst/>
          </a:prstGeom>
        </p:spPr>
      </p:pic>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Schimmel   en   Ringworm</a:t>
            </a:r>
          </a:p>
        </p:txBody>
      </p:sp>
      <p:pic>
        <p:nvPicPr>
          <p:cNvPr id="11" name="Afbeelding 10">
            <a:extLst>
              <a:ext uri="{FF2B5EF4-FFF2-40B4-BE49-F238E27FC236}">
                <a16:creationId xmlns:a16="http://schemas.microsoft.com/office/drawing/2014/main" id="{81835A5A-F908-D613-4698-E8633ED1D4C9}"/>
              </a:ext>
            </a:extLst>
          </p:cNvPr>
          <p:cNvPicPr>
            <a:picLocks noChangeAspect="1"/>
          </p:cNvPicPr>
          <p:nvPr/>
        </p:nvPicPr>
        <p:blipFill>
          <a:blip r:embed="rId7"/>
          <a:stretch>
            <a:fillRect/>
          </a:stretch>
        </p:blipFill>
        <p:spPr>
          <a:xfrm>
            <a:off x="9104784" y="609600"/>
            <a:ext cx="1913736" cy="1356360"/>
          </a:xfrm>
          <a:prstGeom prst="rect">
            <a:avLst/>
          </a:prstGeom>
        </p:spPr>
      </p:pic>
      <p:pic>
        <p:nvPicPr>
          <p:cNvPr id="13" name="Graphic 12" descr="Roos">
            <a:extLst>
              <a:ext uri="{FF2B5EF4-FFF2-40B4-BE49-F238E27FC236}">
                <a16:creationId xmlns:a16="http://schemas.microsoft.com/office/drawing/2014/main" id="{FDF351F9-10A2-56FF-65CA-00F2EA2024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6622330"/>
            <a:ext cx="235670" cy="235670"/>
          </a:xfrm>
          <a:prstGeom prst="rect">
            <a:avLst/>
          </a:prstGeom>
        </p:spPr>
      </p:pic>
      <p:pic>
        <p:nvPicPr>
          <p:cNvPr id="15" name="Afbeelding 14">
            <a:extLst>
              <a:ext uri="{FF2B5EF4-FFF2-40B4-BE49-F238E27FC236}">
                <a16:creationId xmlns:a16="http://schemas.microsoft.com/office/drawing/2014/main" id="{279A167D-7202-C107-2C5A-C728FD2D76DB}"/>
              </a:ext>
            </a:extLst>
          </p:cNvPr>
          <p:cNvPicPr>
            <a:picLocks noChangeAspect="1"/>
          </p:cNvPicPr>
          <p:nvPr/>
        </p:nvPicPr>
        <p:blipFill>
          <a:blip r:embed="rId10"/>
          <a:stretch>
            <a:fillRect/>
          </a:stretch>
        </p:blipFill>
        <p:spPr>
          <a:xfrm>
            <a:off x="4440025" y="1957564"/>
            <a:ext cx="1964486" cy="1949178"/>
          </a:xfrm>
          <a:prstGeom prst="rect">
            <a:avLst/>
          </a:prstGeom>
        </p:spPr>
      </p:pic>
      <p:pic>
        <p:nvPicPr>
          <p:cNvPr id="16" name="Afbeelding 15">
            <a:extLst>
              <a:ext uri="{FF2B5EF4-FFF2-40B4-BE49-F238E27FC236}">
                <a16:creationId xmlns:a16="http://schemas.microsoft.com/office/drawing/2014/main" id="{6E5B2265-799B-B90F-AE10-FF01B2B7DC94}"/>
              </a:ext>
            </a:extLst>
          </p:cNvPr>
          <p:cNvPicPr>
            <a:picLocks noChangeAspect="1"/>
          </p:cNvPicPr>
          <p:nvPr/>
        </p:nvPicPr>
        <p:blipFill>
          <a:blip r:embed="rId11"/>
          <a:stretch>
            <a:fillRect/>
          </a:stretch>
        </p:blipFill>
        <p:spPr>
          <a:xfrm>
            <a:off x="1172691" y="1965961"/>
            <a:ext cx="2589460" cy="1940780"/>
          </a:xfrm>
          <a:prstGeom prst="rect">
            <a:avLst/>
          </a:prstGeom>
        </p:spPr>
      </p:pic>
      <p:sp>
        <p:nvSpPr>
          <p:cNvPr id="3" name="Tekstvak 2">
            <a:extLst>
              <a:ext uri="{FF2B5EF4-FFF2-40B4-BE49-F238E27FC236}">
                <a16:creationId xmlns:a16="http://schemas.microsoft.com/office/drawing/2014/main" id="{D96F3D86-E26A-0D96-A3B2-EA57AFAB1A2E}"/>
              </a:ext>
            </a:extLst>
          </p:cNvPr>
          <p:cNvSpPr txBox="1"/>
          <p:nvPr/>
        </p:nvSpPr>
        <p:spPr>
          <a:xfrm>
            <a:off x="11627896" y="6523349"/>
            <a:ext cx="494973" cy="369332"/>
          </a:xfrm>
          <a:prstGeom prst="rect">
            <a:avLst/>
          </a:prstGeom>
          <a:noFill/>
        </p:spPr>
        <p:txBody>
          <a:bodyPr wrap="square" rtlCol="0">
            <a:spAutoFit/>
          </a:bodyPr>
          <a:lstStyle/>
          <a:p>
            <a:r>
              <a:rPr lang="nl-NL" dirty="0"/>
              <a:t>20</a:t>
            </a:r>
          </a:p>
        </p:txBody>
      </p:sp>
      <p:sp>
        <p:nvSpPr>
          <p:cNvPr id="4" name="Tekstvak 3">
            <a:extLst>
              <a:ext uri="{FF2B5EF4-FFF2-40B4-BE49-F238E27FC236}">
                <a16:creationId xmlns:a16="http://schemas.microsoft.com/office/drawing/2014/main" id="{1998F372-7ADD-36F5-A791-2B26A04D8F42}"/>
              </a:ext>
            </a:extLst>
          </p:cNvPr>
          <p:cNvSpPr txBox="1"/>
          <p:nvPr/>
        </p:nvSpPr>
        <p:spPr>
          <a:xfrm>
            <a:off x="1272619" y="5407115"/>
            <a:ext cx="2489532" cy="369332"/>
          </a:xfrm>
          <a:prstGeom prst="rect">
            <a:avLst/>
          </a:prstGeom>
          <a:noFill/>
        </p:spPr>
        <p:txBody>
          <a:bodyPr wrap="square" rtlCol="0">
            <a:spAutoFit/>
          </a:bodyPr>
          <a:lstStyle/>
          <a:p>
            <a:r>
              <a:rPr lang="nl-NL" dirty="0">
                <a:solidFill>
                  <a:srgbClr val="002060"/>
                </a:solidFill>
              </a:rPr>
              <a:t>Schimmel op de rand</a:t>
            </a:r>
          </a:p>
        </p:txBody>
      </p:sp>
    </p:spTree>
    <p:extLst>
      <p:ext uri="{BB962C8B-B14F-4D97-AF65-F5344CB8AC3E}">
        <p14:creationId xmlns:p14="http://schemas.microsoft.com/office/powerpoint/2010/main" val="2096207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Schimmel</a:t>
            </a:r>
          </a:p>
        </p:txBody>
      </p:sp>
      <p:sp>
        <p:nvSpPr>
          <p:cNvPr id="16" name="Tekstvak 15">
            <a:extLst>
              <a:ext uri="{FF2B5EF4-FFF2-40B4-BE49-F238E27FC236}">
                <a16:creationId xmlns:a16="http://schemas.microsoft.com/office/drawing/2014/main" id="{897EE57D-0731-E5FD-70DE-768FC994C05C}"/>
              </a:ext>
            </a:extLst>
          </p:cNvPr>
          <p:cNvSpPr txBox="1"/>
          <p:nvPr/>
        </p:nvSpPr>
        <p:spPr>
          <a:xfrm>
            <a:off x="9640246" y="5346985"/>
            <a:ext cx="1607945" cy="369332"/>
          </a:xfrm>
          <a:prstGeom prst="rect">
            <a:avLst/>
          </a:prstGeom>
          <a:noFill/>
        </p:spPr>
        <p:txBody>
          <a:bodyPr wrap="square" rtlCol="0">
            <a:spAutoFit/>
          </a:bodyPr>
          <a:lstStyle/>
          <a:p>
            <a:r>
              <a:rPr lang="nl-NL" dirty="0">
                <a:solidFill>
                  <a:srgbClr val="FF0000"/>
                </a:solidFill>
              </a:rPr>
              <a:t>Besmettelijk</a:t>
            </a:r>
          </a:p>
        </p:txBody>
      </p:sp>
      <p:pic>
        <p:nvPicPr>
          <p:cNvPr id="5" name="Afbeelding 4">
            <a:extLst>
              <a:ext uri="{FF2B5EF4-FFF2-40B4-BE49-F238E27FC236}">
                <a16:creationId xmlns:a16="http://schemas.microsoft.com/office/drawing/2014/main" id="{AC536313-0CC6-21DA-CBB0-C54C6CDDE128}"/>
              </a:ext>
            </a:extLst>
          </p:cNvPr>
          <p:cNvPicPr>
            <a:picLocks noChangeAspect="1"/>
          </p:cNvPicPr>
          <p:nvPr/>
        </p:nvPicPr>
        <p:blipFill>
          <a:blip r:embed="rId5"/>
          <a:stretch>
            <a:fillRect/>
          </a:stretch>
        </p:blipFill>
        <p:spPr>
          <a:xfrm>
            <a:off x="1143000" y="2749900"/>
            <a:ext cx="1947814" cy="2597085"/>
          </a:xfrm>
          <a:prstGeom prst="rect">
            <a:avLst/>
          </a:prstGeom>
        </p:spPr>
      </p:pic>
      <p:pic>
        <p:nvPicPr>
          <p:cNvPr id="13" name="Afbeelding 12">
            <a:extLst>
              <a:ext uri="{FF2B5EF4-FFF2-40B4-BE49-F238E27FC236}">
                <a16:creationId xmlns:a16="http://schemas.microsoft.com/office/drawing/2014/main" id="{AD2220DE-0B0B-1C4D-62FF-ED706F2B7825}"/>
              </a:ext>
            </a:extLst>
          </p:cNvPr>
          <p:cNvPicPr>
            <a:picLocks noChangeAspect="1"/>
          </p:cNvPicPr>
          <p:nvPr/>
        </p:nvPicPr>
        <p:blipFill>
          <a:blip r:embed="rId6"/>
          <a:stretch>
            <a:fillRect/>
          </a:stretch>
        </p:blipFill>
        <p:spPr>
          <a:xfrm>
            <a:off x="4105373" y="2749899"/>
            <a:ext cx="3236946" cy="2597085"/>
          </a:xfrm>
          <a:prstGeom prst="rect">
            <a:avLst/>
          </a:prstGeom>
        </p:spPr>
      </p:pic>
      <p:pic>
        <p:nvPicPr>
          <p:cNvPr id="15" name="Graphic 14" descr="Roos">
            <a:extLst>
              <a:ext uri="{FF2B5EF4-FFF2-40B4-BE49-F238E27FC236}">
                <a16:creationId xmlns:a16="http://schemas.microsoft.com/office/drawing/2014/main" id="{C1D70E83-FCAB-9718-3A01-EF8F1D255B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721D7FEA-33A7-4389-561C-AA662D641EA4}"/>
              </a:ext>
            </a:extLst>
          </p:cNvPr>
          <p:cNvSpPr txBox="1"/>
          <p:nvPr/>
        </p:nvSpPr>
        <p:spPr>
          <a:xfrm>
            <a:off x="11627896" y="6523349"/>
            <a:ext cx="494973" cy="369332"/>
          </a:xfrm>
          <a:prstGeom prst="rect">
            <a:avLst/>
          </a:prstGeom>
          <a:noFill/>
        </p:spPr>
        <p:txBody>
          <a:bodyPr wrap="square" rtlCol="0">
            <a:spAutoFit/>
          </a:bodyPr>
          <a:lstStyle/>
          <a:p>
            <a:r>
              <a:rPr lang="nl-NL" dirty="0"/>
              <a:t>21</a:t>
            </a:r>
          </a:p>
        </p:txBody>
      </p:sp>
      <p:sp>
        <p:nvSpPr>
          <p:cNvPr id="4" name="Tekstvak 3">
            <a:extLst>
              <a:ext uri="{FF2B5EF4-FFF2-40B4-BE49-F238E27FC236}">
                <a16:creationId xmlns:a16="http://schemas.microsoft.com/office/drawing/2014/main" id="{4889EFCC-62C8-2D20-3CD6-2F1832E79D35}"/>
              </a:ext>
            </a:extLst>
          </p:cNvPr>
          <p:cNvSpPr txBox="1"/>
          <p:nvPr/>
        </p:nvSpPr>
        <p:spPr>
          <a:xfrm>
            <a:off x="4001678" y="5484592"/>
            <a:ext cx="4020532" cy="923330"/>
          </a:xfrm>
          <a:prstGeom prst="rect">
            <a:avLst/>
          </a:prstGeom>
          <a:noFill/>
        </p:spPr>
        <p:txBody>
          <a:bodyPr wrap="square" rtlCol="0">
            <a:spAutoFit/>
          </a:bodyPr>
          <a:lstStyle/>
          <a:p>
            <a:r>
              <a:rPr lang="nl-NL" dirty="0"/>
              <a:t>Als schimmels doorwoekeren worden er harde korsten en plekken gevormd, die kunnen gaan bloeden en ontsteken.</a:t>
            </a:r>
          </a:p>
        </p:txBody>
      </p:sp>
    </p:spTree>
    <p:extLst>
      <p:ext uri="{BB962C8B-B14F-4D97-AF65-F5344CB8AC3E}">
        <p14:creationId xmlns:p14="http://schemas.microsoft.com/office/powerpoint/2010/main" val="875061764"/>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Verwondingen »» Abcessen</a:t>
            </a:r>
          </a:p>
        </p:txBody>
      </p:sp>
      <p:sp>
        <p:nvSpPr>
          <p:cNvPr id="4" name="Tekstvak 3">
            <a:extLst>
              <a:ext uri="{FF2B5EF4-FFF2-40B4-BE49-F238E27FC236}">
                <a16:creationId xmlns:a16="http://schemas.microsoft.com/office/drawing/2014/main" id="{BEC86983-7EA9-5FF9-9B25-D6723F62F958}"/>
              </a:ext>
            </a:extLst>
          </p:cNvPr>
          <p:cNvSpPr txBox="1"/>
          <p:nvPr/>
        </p:nvSpPr>
        <p:spPr>
          <a:xfrm>
            <a:off x="1143000" y="5927604"/>
            <a:ext cx="8425206" cy="369332"/>
          </a:xfrm>
          <a:prstGeom prst="rect">
            <a:avLst/>
          </a:prstGeom>
          <a:noFill/>
        </p:spPr>
        <p:txBody>
          <a:bodyPr wrap="square" rtlCol="0">
            <a:spAutoFit/>
          </a:bodyPr>
          <a:lstStyle/>
          <a:p>
            <a:r>
              <a:rPr lang="nl-NL" dirty="0">
                <a:solidFill>
                  <a:srgbClr val="FFC000"/>
                </a:solidFill>
              </a:rPr>
              <a:t>Zorg dat het verblijf veilig is !     Zet geen dieren zomaar bij elkaar !     Hygiëne !</a:t>
            </a:r>
          </a:p>
        </p:txBody>
      </p:sp>
      <p:pic>
        <p:nvPicPr>
          <p:cNvPr id="8" name="Graphic 7" descr="Roos">
            <a:extLst>
              <a:ext uri="{FF2B5EF4-FFF2-40B4-BE49-F238E27FC236}">
                <a16:creationId xmlns:a16="http://schemas.microsoft.com/office/drawing/2014/main" id="{5F08DB97-FC3B-3730-363F-C3FBD026A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10" name="Afbeelding 9">
            <a:extLst>
              <a:ext uri="{FF2B5EF4-FFF2-40B4-BE49-F238E27FC236}">
                <a16:creationId xmlns:a16="http://schemas.microsoft.com/office/drawing/2014/main" id="{935E5775-178A-9382-7AB3-DD88FF3CECFD}"/>
              </a:ext>
            </a:extLst>
          </p:cNvPr>
          <p:cNvPicPr>
            <a:picLocks noChangeAspect="1"/>
          </p:cNvPicPr>
          <p:nvPr/>
        </p:nvPicPr>
        <p:blipFill>
          <a:blip r:embed="rId7"/>
          <a:stretch>
            <a:fillRect/>
          </a:stretch>
        </p:blipFill>
        <p:spPr>
          <a:xfrm>
            <a:off x="8233041" y="3642732"/>
            <a:ext cx="2670329" cy="1999780"/>
          </a:xfrm>
          <a:prstGeom prst="rect">
            <a:avLst/>
          </a:prstGeom>
        </p:spPr>
      </p:pic>
      <p:pic>
        <p:nvPicPr>
          <p:cNvPr id="5" name="Afbeelding 4">
            <a:extLst>
              <a:ext uri="{FF2B5EF4-FFF2-40B4-BE49-F238E27FC236}">
                <a16:creationId xmlns:a16="http://schemas.microsoft.com/office/drawing/2014/main" id="{EB4F7CB8-4583-EA24-A764-951A9CB5393B}"/>
              </a:ext>
            </a:extLst>
          </p:cNvPr>
          <p:cNvPicPr>
            <a:picLocks noChangeAspect="1"/>
          </p:cNvPicPr>
          <p:nvPr/>
        </p:nvPicPr>
        <p:blipFill>
          <a:blip r:embed="rId8"/>
          <a:stretch>
            <a:fillRect/>
          </a:stretch>
        </p:blipFill>
        <p:spPr>
          <a:xfrm>
            <a:off x="1143000" y="2431005"/>
            <a:ext cx="1930138" cy="1086054"/>
          </a:xfrm>
          <a:prstGeom prst="rect">
            <a:avLst/>
          </a:prstGeom>
        </p:spPr>
      </p:pic>
      <p:pic>
        <p:nvPicPr>
          <p:cNvPr id="9" name="Afbeelding 8">
            <a:extLst>
              <a:ext uri="{FF2B5EF4-FFF2-40B4-BE49-F238E27FC236}">
                <a16:creationId xmlns:a16="http://schemas.microsoft.com/office/drawing/2014/main" id="{5A0804CA-41CC-B44E-7A0F-413D6957E83B}"/>
              </a:ext>
            </a:extLst>
          </p:cNvPr>
          <p:cNvPicPr>
            <a:picLocks noChangeAspect="1"/>
          </p:cNvPicPr>
          <p:nvPr/>
        </p:nvPicPr>
        <p:blipFill>
          <a:blip r:embed="rId9"/>
          <a:stretch>
            <a:fillRect/>
          </a:stretch>
        </p:blipFill>
        <p:spPr>
          <a:xfrm>
            <a:off x="4986767" y="2431005"/>
            <a:ext cx="2094961" cy="1396300"/>
          </a:xfrm>
          <a:prstGeom prst="rect">
            <a:avLst/>
          </a:prstGeom>
        </p:spPr>
      </p:pic>
      <p:pic>
        <p:nvPicPr>
          <p:cNvPr id="13" name="Afbeelding 12">
            <a:extLst>
              <a:ext uri="{FF2B5EF4-FFF2-40B4-BE49-F238E27FC236}">
                <a16:creationId xmlns:a16="http://schemas.microsoft.com/office/drawing/2014/main" id="{A11CEB04-0206-71BE-ADCC-24BEEE99FF66}"/>
              </a:ext>
            </a:extLst>
          </p:cNvPr>
          <p:cNvPicPr>
            <a:picLocks noChangeAspect="1"/>
          </p:cNvPicPr>
          <p:nvPr/>
        </p:nvPicPr>
        <p:blipFill>
          <a:blip r:embed="rId10"/>
          <a:stretch>
            <a:fillRect/>
          </a:stretch>
        </p:blipFill>
        <p:spPr>
          <a:xfrm>
            <a:off x="1894147" y="4369193"/>
            <a:ext cx="1808481" cy="1356361"/>
          </a:xfrm>
          <a:prstGeom prst="rect">
            <a:avLst/>
          </a:prstGeom>
        </p:spPr>
      </p:pic>
      <p:pic>
        <p:nvPicPr>
          <p:cNvPr id="15" name="Afbeelding 14">
            <a:extLst>
              <a:ext uri="{FF2B5EF4-FFF2-40B4-BE49-F238E27FC236}">
                <a16:creationId xmlns:a16="http://schemas.microsoft.com/office/drawing/2014/main" id="{9A4435CC-16B9-0994-B989-F1E6459CE3AC}"/>
              </a:ext>
            </a:extLst>
          </p:cNvPr>
          <p:cNvPicPr>
            <a:picLocks noChangeAspect="1"/>
          </p:cNvPicPr>
          <p:nvPr/>
        </p:nvPicPr>
        <p:blipFill>
          <a:blip r:embed="rId11"/>
          <a:stretch>
            <a:fillRect/>
          </a:stretch>
        </p:blipFill>
        <p:spPr>
          <a:xfrm>
            <a:off x="4986767" y="4198430"/>
            <a:ext cx="2548420" cy="1697885"/>
          </a:xfrm>
          <a:prstGeom prst="rect">
            <a:avLst/>
          </a:prstGeom>
        </p:spPr>
      </p:pic>
      <p:pic>
        <p:nvPicPr>
          <p:cNvPr id="17" name="Afbeelding 16">
            <a:extLst>
              <a:ext uri="{FF2B5EF4-FFF2-40B4-BE49-F238E27FC236}">
                <a16:creationId xmlns:a16="http://schemas.microsoft.com/office/drawing/2014/main" id="{764060E2-BB94-F0FF-0CF5-85CB1C742DEA}"/>
              </a:ext>
            </a:extLst>
          </p:cNvPr>
          <p:cNvPicPr>
            <a:picLocks noChangeAspect="1"/>
          </p:cNvPicPr>
          <p:nvPr/>
        </p:nvPicPr>
        <p:blipFill>
          <a:blip r:embed="rId12"/>
          <a:stretch>
            <a:fillRect/>
          </a:stretch>
        </p:blipFill>
        <p:spPr>
          <a:xfrm>
            <a:off x="9094743" y="2431005"/>
            <a:ext cx="1448684" cy="1023737"/>
          </a:xfrm>
          <a:prstGeom prst="rect">
            <a:avLst/>
          </a:prstGeom>
        </p:spPr>
      </p:pic>
      <p:sp>
        <p:nvSpPr>
          <p:cNvPr id="3" name="Tekstvak 2">
            <a:extLst>
              <a:ext uri="{FF2B5EF4-FFF2-40B4-BE49-F238E27FC236}">
                <a16:creationId xmlns:a16="http://schemas.microsoft.com/office/drawing/2014/main" id="{6980812F-5CDF-376C-08F8-0FA151B832C1}"/>
              </a:ext>
            </a:extLst>
          </p:cNvPr>
          <p:cNvSpPr txBox="1"/>
          <p:nvPr/>
        </p:nvSpPr>
        <p:spPr>
          <a:xfrm>
            <a:off x="11627896" y="6523349"/>
            <a:ext cx="494973" cy="369332"/>
          </a:xfrm>
          <a:prstGeom prst="rect">
            <a:avLst/>
          </a:prstGeom>
          <a:noFill/>
        </p:spPr>
        <p:txBody>
          <a:bodyPr wrap="square" rtlCol="0">
            <a:spAutoFit/>
          </a:bodyPr>
          <a:lstStyle/>
          <a:p>
            <a:r>
              <a:rPr lang="nl-NL" dirty="0"/>
              <a:t>22</a:t>
            </a:r>
          </a:p>
        </p:txBody>
      </p:sp>
      <p:sp>
        <p:nvSpPr>
          <p:cNvPr id="7" name="Tekstvak 6">
            <a:extLst>
              <a:ext uri="{FF2B5EF4-FFF2-40B4-BE49-F238E27FC236}">
                <a16:creationId xmlns:a16="http://schemas.microsoft.com/office/drawing/2014/main" id="{1E95454A-57AA-8146-86C8-DD66594F7E36}"/>
              </a:ext>
            </a:extLst>
          </p:cNvPr>
          <p:cNvSpPr txBox="1"/>
          <p:nvPr/>
        </p:nvSpPr>
        <p:spPr>
          <a:xfrm>
            <a:off x="1048733" y="1997249"/>
            <a:ext cx="7284562" cy="369332"/>
          </a:xfrm>
          <a:prstGeom prst="rect">
            <a:avLst/>
          </a:prstGeom>
          <a:noFill/>
        </p:spPr>
        <p:txBody>
          <a:bodyPr wrap="square" rtlCol="0">
            <a:spAutoFit/>
          </a:bodyPr>
          <a:lstStyle/>
          <a:p>
            <a:r>
              <a:rPr lang="nl-NL" dirty="0"/>
              <a:t>Abcessen  zijn afgesloten ontstekingen door penetratie van iets in de huid.</a:t>
            </a:r>
          </a:p>
        </p:txBody>
      </p:sp>
      <p:sp>
        <p:nvSpPr>
          <p:cNvPr id="11" name="Tekstvak 10">
            <a:extLst>
              <a:ext uri="{FF2B5EF4-FFF2-40B4-BE49-F238E27FC236}">
                <a16:creationId xmlns:a16="http://schemas.microsoft.com/office/drawing/2014/main" id="{B2BC09B6-41D3-B134-3086-18BDEC7BAF75}"/>
              </a:ext>
            </a:extLst>
          </p:cNvPr>
          <p:cNvSpPr txBox="1"/>
          <p:nvPr/>
        </p:nvSpPr>
        <p:spPr>
          <a:xfrm>
            <a:off x="8100795" y="3085410"/>
            <a:ext cx="1071485" cy="369332"/>
          </a:xfrm>
          <a:prstGeom prst="rect">
            <a:avLst/>
          </a:prstGeom>
          <a:noFill/>
        </p:spPr>
        <p:txBody>
          <a:bodyPr wrap="square" rtlCol="0">
            <a:spAutoFit/>
          </a:bodyPr>
          <a:lstStyle/>
          <a:p>
            <a:r>
              <a:rPr lang="nl-NL" dirty="0"/>
              <a:t>Barberen</a:t>
            </a:r>
          </a:p>
        </p:txBody>
      </p:sp>
    </p:spTree>
    <p:extLst>
      <p:ext uri="{BB962C8B-B14F-4D97-AF65-F5344CB8AC3E}">
        <p14:creationId xmlns:p14="http://schemas.microsoft.com/office/powerpoint/2010/main" val="2258795929"/>
      </p:ext>
    </p:extLst>
  </p:cSld>
  <p:clrMapOvr>
    <a:masterClrMapping/>
  </p:clrMapOvr>
  <mc:AlternateContent xmlns:mc="http://schemas.openxmlformats.org/markup-compatibility/2006" xmlns:p14="http://schemas.microsoft.com/office/powerpoint/2010/main">
    <mc:Choice Requires="p14">
      <p:transition p14:dur="100" advTm="2000">
        <p:cut/>
      </p:transition>
    </mc:Choice>
    <mc:Fallback xmlns="">
      <p:transition advTm="2000">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Inwendige cystes of tumor</a:t>
            </a:r>
          </a:p>
        </p:txBody>
      </p:sp>
      <p:sp>
        <p:nvSpPr>
          <p:cNvPr id="4" name="Tekstvak 3">
            <a:extLst>
              <a:ext uri="{FF2B5EF4-FFF2-40B4-BE49-F238E27FC236}">
                <a16:creationId xmlns:a16="http://schemas.microsoft.com/office/drawing/2014/main" id="{BEC86983-7EA9-5FF9-9B25-D6723F62F958}"/>
              </a:ext>
            </a:extLst>
          </p:cNvPr>
          <p:cNvSpPr txBox="1"/>
          <p:nvPr/>
        </p:nvSpPr>
        <p:spPr>
          <a:xfrm>
            <a:off x="1046375" y="5927604"/>
            <a:ext cx="8693080" cy="646331"/>
          </a:xfrm>
          <a:prstGeom prst="rect">
            <a:avLst/>
          </a:prstGeom>
          <a:noFill/>
        </p:spPr>
        <p:txBody>
          <a:bodyPr wrap="square" rtlCol="0">
            <a:spAutoFit/>
          </a:bodyPr>
          <a:lstStyle/>
          <a:p>
            <a:r>
              <a:rPr lang="nl-NL" dirty="0">
                <a:solidFill>
                  <a:srgbClr val="FFC000"/>
                </a:solidFill>
              </a:rPr>
              <a:t>Beschadigde, kale, verkleurde, uitgerekte en/of opgezette huid wordt veroorzaakt door slechte doorbloeding en/of hormonen en kunnen duiden op een inwendige cyste of tumor</a:t>
            </a:r>
          </a:p>
        </p:txBody>
      </p:sp>
      <p:pic>
        <p:nvPicPr>
          <p:cNvPr id="8" name="Graphic 7" descr="Roos">
            <a:extLst>
              <a:ext uri="{FF2B5EF4-FFF2-40B4-BE49-F238E27FC236}">
                <a16:creationId xmlns:a16="http://schemas.microsoft.com/office/drawing/2014/main" id="{5F08DB97-FC3B-3730-363F-C3FBD026A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E19E0FE8-8D51-4267-2A69-F16F34711FE0}"/>
              </a:ext>
            </a:extLst>
          </p:cNvPr>
          <p:cNvSpPr txBox="1"/>
          <p:nvPr/>
        </p:nvSpPr>
        <p:spPr>
          <a:xfrm>
            <a:off x="11627896" y="6523349"/>
            <a:ext cx="494973" cy="369332"/>
          </a:xfrm>
          <a:prstGeom prst="rect">
            <a:avLst/>
          </a:prstGeom>
          <a:noFill/>
        </p:spPr>
        <p:txBody>
          <a:bodyPr wrap="square" rtlCol="0">
            <a:spAutoFit/>
          </a:bodyPr>
          <a:lstStyle/>
          <a:p>
            <a:r>
              <a:rPr lang="nl-NL" dirty="0"/>
              <a:t>23</a:t>
            </a:r>
          </a:p>
        </p:txBody>
      </p:sp>
      <p:pic>
        <p:nvPicPr>
          <p:cNvPr id="11" name="Afbeelding 10">
            <a:extLst>
              <a:ext uri="{FF2B5EF4-FFF2-40B4-BE49-F238E27FC236}">
                <a16:creationId xmlns:a16="http://schemas.microsoft.com/office/drawing/2014/main" id="{01B5B2D4-FEBA-B418-A049-0BEE4BDCF16D}"/>
              </a:ext>
            </a:extLst>
          </p:cNvPr>
          <p:cNvPicPr>
            <a:picLocks noChangeAspect="1"/>
          </p:cNvPicPr>
          <p:nvPr/>
        </p:nvPicPr>
        <p:blipFill>
          <a:blip r:embed="rId7"/>
          <a:stretch>
            <a:fillRect/>
          </a:stretch>
        </p:blipFill>
        <p:spPr>
          <a:xfrm>
            <a:off x="1143000" y="2102109"/>
            <a:ext cx="3906690" cy="2123718"/>
          </a:xfrm>
          <a:prstGeom prst="rect">
            <a:avLst/>
          </a:prstGeom>
        </p:spPr>
      </p:pic>
      <p:sp>
        <p:nvSpPr>
          <p:cNvPr id="14" name="Tekstvak 13">
            <a:extLst>
              <a:ext uri="{FF2B5EF4-FFF2-40B4-BE49-F238E27FC236}">
                <a16:creationId xmlns:a16="http://schemas.microsoft.com/office/drawing/2014/main" id="{68175B62-18BF-08B3-17C5-4CC0E1E0CD6A}"/>
              </a:ext>
            </a:extLst>
          </p:cNvPr>
          <p:cNvSpPr txBox="1"/>
          <p:nvPr/>
        </p:nvSpPr>
        <p:spPr>
          <a:xfrm>
            <a:off x="1143000" y="4225827"/>
            <a:ext cx="3906690" cy="369332"/>
          </a:xfrm>
          <a:prstGeom prst="rect">
            <a:avLst/>
          </a:prstGeom>
          <a:noFill/>
        </p:spPr>
        <p:txBody>
          <a:bodyPr wrap="square" rtlCol="0">
            <a:spAutoFit/>
          </a:bodyPr>
          <a:lstStyle/>
          <a:p>
            <a:r>
              <a:rPr lang="nl-NL" dirty="0">
                <a:solidFill>
                  <a:srgbClr val="00B050"/>
                </a:solidFill>
              </a:rPr>
              <a:t>Cysteuze ovaria uit zich door kaalheid</a:t>
            </a:r>
          </a:p>
        </p:txBody>
      </p:sp>
      <p:pic>
        <p:nvPicPr>
          <p:cNvPr id="18" name="Afbeelding 17">
            <a:extLst>
              <a:ext uri="{FF2B5EF4-FFF2-40B4-BE49-F238E27FC236}">
                <a16:creationId xmlns:a16="http://schemas.microsoft.com/office/drawing/2014/main" id="{29086459-8855-EA4F-4DCE-0450BB798AA7}"/>
              </a:ext>
            </a:extLst>
          </p:cNvPr>
          <p:cNvPicPr>
            <a:picLocks noChangeAspect="1"/>
          </p:cNvPicPr>
          <p:nvPr/>
        </p:nvPicPr>
        <p:blipFill>
          <a:blip r:embed="rId8"/>
          <a:stretch>
            <a:fillRect/>
          </a:stretch>
        </p:blipFill>
        <p:spPr>
          <a:xfrm>
            <a:off x="5049690" y="2587516"/>
            <a:ext cx="2915959" cy="2140554"/>
          </a:xfrm>
          <a:prstGeom prst="rect">
            <a:avLst/>
          </a:prstGeom>
        </p:spPr>
      </p:pic>
      <p:sp>
        <p:nvSpPr>
          <p:cNvPr id="19" name="Tekstvak 18">
            <a:extLst>
              <a:ext uri="{FF2B5EF4-FFF2-40B4-BE49-F238E27FC236}">
                <a16:creationId xmlns:a16="http://schemas.microsoft.com/office/drawing/2014/main" id="{926DDCF4-153D-FED9-8091-79EEE62F7BD1}"/>
              </a:ext>
            </a:extLst>
          </p:cNvPr>
          <p:cNvSpPr txBox="1"/>
          <p:nvPr/>
        </p:nvSpPr>
        <p:spPr>
          <a:xfrm>
            <a:off x="5049690" y="2262850"/>
            <a:ext cx="2611225" cy="369332"/>
          </a:xfrm>
          <a:prstGeom prst="rect">
            <a:avLst/>
          </a:prstGeom>
          <a:noFill/>
        </p:spPr>
        <p:txBody>
          <a:bodyPr wrap="square" rtlCol="0">
            <a:spAutoFit/>
          </a:bodyPr>
          <a:lstStyle/>
          <a:p>
            <a:r>
              <a:rPr lang="nl-NL" dirty="0"/>
              <a:t>Tumor in het haarzakje</a:t>
            </a:r>
          </a:p>
        </p:txBody>
      </p:sp>
      <p:pic>
        <p:nvPicPr>
          <p:cNvPr id="21" name="Afbeelding 20">
            <a:extLst>
              <a:ext uri="{FF2B5EF4-FFF2-40B4-BE49-F238E27FC236}">
                <a16:creationId xmlns:a16="http://schemas.microsoft.com/office/drawing/2014/main" id="{A306ABF8-1050-FBB8-845F-2B4907924CC2}"/>
              </a:ext>
            </a:extLst>
          </p:cNvPr>
          <p:cNvPicPr>
            <a:picLocks noChangeAspect="1"/>
          </p:cNvPicPr>
          <p:nvPr/>
        </p:nvPicPr>
        <p:blipFill>
          <a:blip r:embed="rId9"/>
          <a:stretch>
            <a:fillRect/>
          </a:stretch>
        </p:blipFill>
        <p:spPr>
          <a:xfrm>
            <a:off x="7973848" y="2102109"/>
            <a:ext cx="3044672" cy="1652250"/>
          </a:xfrm>
          <a:prstGeom prst="rect">
            <a:avLst/>
          </a:prstGeom>
        </p:spPr>
      </p:pic>
      <p:sp>
        <p:nvSpPr>
          <p:cNvPr id="22" name="Tekstvak 21">
            <a:extLst>
              <a:ext uri="{FF2B5EF4-FFF2-40B4-BE49-F238E27FC236}">
                <a16:creationId xmlns:a16="http://schemas.microsoft.com/office/drawing/2014/main" id="{B222DF46-637D-C9A2-31FF-551FEF77B205}"/>
              </a:ext>
            </a:extLst>
          </p:cNvPr>
          <p:cNvSpPr txBox="1"/>
          <p:nvPr/>
        </p:nvSpPr>
        <p:spPr>
          <a:xfrm>
            <a:off x="7965649" y="3705842"/>
            <a:ext cx="2915959" cy="369332"/>
          </a:xfrm>
          <a:prstGeom prst="rect">
            <a:avLst/>
          </a:prstGeom>
          <a:noFill/>
        </p:spPr>
        <p:txBody>
          <a:bodyPr wrap="square" rtlCol="0">
            <a:spAutoFit/>
          </a:bodyPr>
          <a:lstStyle/>
          <a:p>
            <a:r>
              <a:rPr lang="nl-NL" dirty="0"/>
              <a:t>Duidelijke Tumoren</a:t>
            </a:r>
          </a:p>
        </p:txBody>
      </p:sp>
      <p:pic>
        <p:nvPicPr>
          <p:cNvPr id="24" name="Afbeelding 23">
            <a:extLst>
              <a:ext uri="{FF2B5EF4-FFF2-40B4-BE49-F238E27FC236}">
                <a16:creationId xmlns:a16="http://schemas.microsoft.com/office/drawing/2014/main" id="{5AC9FEBC-C802-E860-D3B8-B2E135B01737}"/>
              </a:ext>
            </a:extLst>
          </p:cNvPr>
          <p:cNvPicPr>
            <a:picLocks noChangeAspect="1"/>
          </p:cNvPicPr>
          <p:nvPr/>
        </p:nvPicPr>
        <p:blipFill>
          <a:blip r:embed="rId10"/>
          <a:stretch>
            <a:fillRect/>
          </a:stretch>
        </p:blipFill>
        <p:spPr>
          <a:xfrm>
            <a:off x="7973848" y="4567540"/>
            <a:ext cx="1059497" cy="1038528"/>
          </a:xfrm>
          <a:prstGeom prst="rect">
            <a:avLst/>
          </a:prstGeom>
        </p:spPr>
      </p:pic>
      <p:sp>
        <p:nvSpPr>
          <p:cNvPr id="25" name="Tekstvak 24">
            <a:extLst>
              <a:ext uri="{FF2B5EF4-FFF2-40B4-BE49-F238E27FC236}">
                <a16:creationId xmlns:a16="http://schemas.microsoft.com/office/drawing/2014/main" id="{C9603BE8-96E3-D893-DEF1-5317556AFCC0}"/>
              </a:ext>
            </a:extLst>
          </p:cNvPr>
          <p:cNvSpPr txBox="1"/>
          <p:nvPr/>
        </p:nvSpPr>
        <p:spPr>
          <a:xfrm>
            <a:off x="9033345" y="4543404"/>
            <a:ext cx="1489434" cy="369332"/>
          </a:xfrm>
          <a:prstGeom prst="rect">
            <a:avLst/>
          </a:prstGeom>
          <a:noFill/>
        </p:spPr>
        <p:txBody>
          <a:bodyPr wrap="square" rtlCol="0">
            <a:spAutoFit/>
          </a:bodyPr>
          <a:lstStyle/>
          <a:p>
            <a:r>
              <a:rPr lang="nl-NL" dirty="0"/>
              <a:t>Tepeltumor</a:t>
            </a:r>
          </a:p>
        </p:txBody>
      </p:sp>
      <p:pic>
        <p:nvPicPr>
          <p:cNvPr id="27" name="Afbeelding 26">
            <a:extLst>
              <a:ext uri="{FF2B5EF4-FFF2-40B4-BE49-F238E27FC236}">
                <a16:creationId xmlns:a16="http://schemas.microsoft.com/office/drawing/2014/main" id="{D0055ADC-E594-212D-B206-07D0BE5F201A}"/>
              </a:ext>
            </a:extLst>
          </p:cNvPr>
          <p:cNvPicPr>
            <a:picLocks noChangeAspect="1"/>
          </p:cNvPicPr>
          <p:nvPr/>
        </p:nvPicPr>
        <p:blipFill>
          <a:blip r:embed="rId11"/>
          <a:stretch>
            <a:fillRect/>
          </a:stretch>
        </p:blipFill>
        <p:spPr>
          <a:xfrm>
            <a:off x="1147353" y="4587765"/>
            <a:ext cx="2261844" cy="1271156"/>
          </a:xfrm>
          <a:prstGeom prst="rect">
            <a:avLst/>
          </a:prstGeom>
        </p:spPr>
      </p:pic>
      <p:sp>
        <p:nvSpPr>
          <p:cNvPr id="28" name="Tekstvak 27">
            <a:extLst>
              <a:ext uri="{FF2B5EF4-FFF2-40B4-BE49-F238E27FC236}">
                <a16:creationId xmlns:a16="http://schemas.microsoft.com/office/drawing/2014/main" id="{3A731070-5FF3-77C8-4B98-6E238A76B20D}"/>
              </a:ext>
            </a:extLst>
          </p:cNvPr>
          <p:cNvSpPr txBox="1"/>
          <p:nvPr/>
        </p:nvSpPr>
        <p:spPr>
          <a:xfrm>
            <a:off x="4945995" y="4959737"/>
            <a:ext cx="2818614" cy="646331"/>
          </a:xfrm>
          <a:prstGeom prst="rect">
            <a:avLst/>
          </a:prstGeom>
          <a:noFill/>
        </p:spPr>
        <p:txBody>
          <a:bodyPr wrap="square" rtlCol="0">
            <a:spAutoFit/>
          </a:bodyPr>
          <a:lstStyle/>
          <a:p>
            <a:r>
              <a:rPr lang="nl-NL" dirty="0">
                <a:solidFill>
                  <a:srgbClr val="92D050"/>
                </a:solidFill>
              </a:rPr>
              <a:t>Groei van binnenuit (goedaardig/kwaadaardig)</a:t>
            </a:r>
          </a:p>
        </p:txBody>
      </p:sp>
    </p:spTree>
    <p:extLst>
      <p:ext uri="{BB962C8B-B14F-4D97-AF65-F5344CB8AC3E}">
        <p14:creationId xmlns:p14="http://schemas.microsoft.com/office/powerpoint/2010/main" val="3959163274"/>
      </p:ext>
    </p:extLst>
  </p:cSld>
  <p:clrMapOvr>
    <a:masterClrMapping/>
  </p:clrMapOvr>
  <mc:AlternateContent xmlns:mc="http://schemas.openxmlformats.org/markup-compatibility/2006" xmlns:p14="http://schemas.microsoft.com/office/powerpoint/2010/main">
    <mc:Choice Requires="p14">
      <p:transition p14:dur="100" advTm="2000">
        <p:cut/>
      </p:transition>
    </mc:Choice>
    <mc:Fallback xmlns="">
      <p:transition advTm="2000">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Huid : Samenvattend</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7" name="Tekstvak 6">
            <a:extLst>
              <a:ext uri="{FF2B5EF4-FFF2-40B4-BE49-F238E27FC236}">
                <a16:creationId xmlns:a16="http://schemas.microsoft.com/office/drawing/2014/main" id="{A4F7670C-07D7-510C-E1C6-94750382A27A}"/>
              </a:ext>
            </a:extLst>
          </p:cNvPr>
          <p:cNvSpPr txBox="1"/>
          <p:nvPr/>
        </p:nvSpPr>
        <p:spPr>
          <a:xfrm>
            <a:off x="1169509" y="2057399"/>
            <a:ext cx="4926491" cy="4524315"/>
          </a:xfrm>
          <a:prstGeom prst="rect">
            <a:avLst/>
          </a:prstGeom>
          <a:noFill/>
        </p:spPr>
        <p:txBody>
          <a:bodyPr wrap="square">
            <a:spAutoFit/>
          </a:bodyPr>
          <a:lstStyle/>
          <a:p>
            <a:r>
              <a:rPr lang="nl-NL" b="0" i="0" dirty="0">
                <a:solidFill>
                  <a:srgbClr val="00B0F0"/>
                </a:solidFill>
                <a:effectLst/>
                <a:highlight>
                  <a:srgbClr val="FFFFFF"/>
                </a:highlight>
                <a:latin typeface="arial" panose="020B0604020202020204" pitchFamily="34" charset="0"/>
              </a:rPr>
              <a:t>Schilfers op de huid, bulten,</a:t>
            </a:r>
          </a:p>
          <a:p>
            <a:r>
              <a:rPr lang="nl-NL" b="0" i="0" dirty="0">
                <a:solidFill>
                  <a:srgbClr val="00B0F0"/>
                </a:solidFill>
                <a:effectLst/>
                <a:highlight>
                  <a:srgbClr val="FFFFFF"/>
                </a:highlight>
                <a:latin typeface="arial" panose="020B0604020202020204" pitchFamily="34" charset="0"/>
              </a:rPr>
              <a:t>open en/of kale plekken :</a:t>
            </a:r>
          </a:p>
          <a:p>
            <a:br>
              <a:rPr lang="nl-NL" dirty="0"/>
            </a:br>
            <a:r>
              <a:rPr lang="nl-NL" b="0" i="0" dirty="0">
                <a:effectLst/>
                <a:highlight>
                  <a:srgbClr val="FFFFFF"/>
                </a:highlight>
                <a:latin typeface="arial" panose="020B0604020202020204" pitchFamily="34" charset="0"/>
              </a:rPr>
              <a:t>Denk aan vachtmijt</a:t>
            </a:r>
          </a:p>
          <a:p>
            <a:r>
              <a:rPr lang="nl-NL" b="0" i="0" dirty="0">
                <a:effectLst/>
                <a:highlight>
                  <a:srgbClr val="FFFFFF"/>
                </a:highlight>
                <a:latin typeface="arial" panose="020B0604020202020204" pitchFamily="34" charset="0"/>
              </a:rPr>
              <a:t>Denk aan schurftmijt</a:t>
            </a:r>
          </a:p>
          <a:p>
            <a:r>
              <a:rPr lang="nl-NL" b="0" i="0" dirty="0">
                <a:effectLst/>
                <a:highlight>
                  <a:srgbClr val="FFFFFF"/>
                </a:highlight>
                <a:latin typeface="arial" panose="020B0604020202020204" pitchFamily="34" charset="0"/>
              </a:rPr>
              <a:t>Denk aan oogstmijt</a:t>
            </a:r>
          </a:p>
          <a:p>
            <a:r>
              <a:rPr lang="nl-NL" b="0" i="0" dirty="0">
                <a:effectLst/>
                <a:highlight>
                  <a:srgbClr val="FFFFFF"/>
                </a:highlight>
                <a:latin typeface="arial" panose="020B0604020202020204" pitchFamily="34" charset="0"/>
              </a:rPr>
              <a:t>Denk aan ringworm</a:t>
            </a:r>
          </a:p>
          <a:p>
            <a:r>
              <a:rPr lang="nl-NL" b="0" i="0" dirty="0">
                <a:effectLst/>
                <a:highlight>
                  <a:srgbClr val="FFFFFF"/>
                </a:highlight>
                <a:latin typeface="arial" panose="020B0604020202020204" pitchFamily="34" charset="0"/>
              </a:rPr>
              <a:t>Denk aan verwonding</a:t>
            </a:r>
          </a:p>
          <a:p>
            <a:r>
              <a:rPr lang="nl-NL" dirty="0">
                <a:highlight>
                  <a:srgbClr val="FFFFFF"/>
                </a:highlight>
                <a:latin typeface="arial" panose="020B0604020202020204" pitchFamily="34" charset="0"/>
              </a:rPr>
              <a:t>Denk aan abcessen </a:t>
            </a:r>
            <a:br>
              <a:rPr lang="nl-NL" dirty="0"/>
            </a:br>
            <a:r>
              <a:rPr lang="nl-NL" b="0" i="0" dirty="0">
                <a:effectLst/>
                <a:highlight>
                  <a:srgbClr val="FFFFFF"/>
                </a:highlight>
                <a:latin typeface="arial" panose="020B0604020202020204" pitchFamily="34" charset="0"/>
              </a:rPr>
              <a:t>Denk aan een droge huid</a:t>
            </a:r>
          </a:p>
          <a:p>
            <a:r>
              <a:rPr lang="nl-NL" dirty="0">
                <a:highlight>
                  <a:srgbClr val="FFFFFF"/>
                </a:highlight>
                <a:latin typeface="arial" panose="020B0604020202020204" pitchFamily="34" charset="0"/>
              </a:rPr>
              <a:t>Denk aan barberen</a:t>
            </a:r>
          </a:p>
          <a:p>
            <a:r>
              <a:rPr lang="nl-NL" dirty="0">
                <a:highlight>
                  <a:srgbClr val="FFFFFF"/>
                </a:highlight>
                <a:latin typeface="arial" panose="020B0604020202020204" pitchFamily="34" charset="0"/>
              </a:rPr>
              <a:t>Denk aan inwendige gezwellen</a:t>
            </a:r>
            <a:endParaRPr lang="nl-NL" dirty="0"/>
          </a:p>
          <a:p>
            <a:endParaRPr lang="nl-NL" dirty="0">
              <a:solidFill>
                <a:srgbClr val="006600"/>
              </a:solidFill>
              <a:highlight>
                <a:srgbClr val="FFFFFF"/>
              </a:highlight>
              <a:latin typeface="arial" panose="020B0604020202020204" pitchFamily="34" charset="0"/>
            </a:endParaRPr>
          </a:p>
          <a:p>
            <a:endParaRPr lang="nl-NL" b="0" i="0" dirty="0">
              <a:solidFill>
                <a:srgbClr val="006600"/>
              </a:solidFill>
              <a:effectLst/>
              <a:highlight>
                <a:srgbClr val="FFFFFF"/>
              </a:highlight>
              <a:latin typeface="arial" panose="020B0604020202020204" pitchFamily="34" charset="0"/>
            </a:endParaRPr>
          </a:p>
          <a:p>
            <a:r>
              <a:rPr lang="nl-NL" b="0" i="0" dirty="0">
                <a:solidFill>
                  <a:srgbClr val="92D050"/>
                </a:solidFill>
                <a:effectLst/>
                <a:highlight>
                  <a:srgbClr val="FFFFFF"/>
                </a:highlight>
                <a:latin typeface="arial" panose="020B0604020202020204" pitchFamily="34" charset="0"/>
              </a:rPr>
              <a:t>Denk aan een thymoom</a:t>
            </a:r>
            <a:br>
              <a:rPr lang="nl-NL" dirty="0">
                <a:solidFill>
                  <a:srgbClr val="92D050"/>
                </a:solidFill>
              </a:rPr>
            </a:br>
            <a:r>
              <a:rPr lang="nl-NL" b="0" i="0" dirty="0">
                <a:solidFill>
                  <a:srgbClr val="92D050"/>
                </a:solidFill>
                <a:effectLst/>
                <a:highlight>
                  <a:srgbClr val="FFFFFF"/>
                </a:highlight>
                <a:latin typeface="arial" panose="020B0604020202020204" pitchFamily="34" charset="0"/>
              </a:rPr>
              <a:t>Denk aan schimmel</a:t>
            </a:r>
            <a:endParaRPr lang="nl-NL" dirty="0">
              <a:solidFill>
                <a:srgbClr val="92D050"/>
              </a:solidFill>
            </a:endParaRPr>
          </a:p>
        </p:txBody>
      </p:sp>
      <p:pic>
        <p:nvPicPr>
          <p:cNvPr id="9" name="Afbeelding 8">
            <a:extLst>
              <a:ext uri="{FF2B5EF4-FFF2-40B4-BE49-F238E27FC236}">
                <a16:creationId xmlns:a16="http://schemas.microsoft.com/office/drawing/2014/main" id="{9CA1A393-ACF8-1620-89E4-B57F92221BF3}"/>
              </a:ext>
            </a:extLst>
          </p:cNvPr>
          <p:cNvPicPr>
            <a:picLocks noChangeAspect="1"/>
          </p:cNvPicPr>
          <p:nvPr/>
        </p:nvPicPr>
        <p:blipFill>
          <a:blip r:embed="rId5"/>
          <a:stretch>
            <a:fillRect/>
          </a:stretch>
        </p:blipFill>
        <p:spPr>
          <a:xfrm>
            <a:off x="7183225" y="2689935"/>
            <a:ext cx="3835295" cy="2556863"/>
          </a:xfrm>
          <a:prstGeom prst="rect">
            <a:avLst/>
          </a:prstGeom>
        </p:spPr>
      </p:pic>
      <p:sp>
        <p:nvSpPr>
          <p:cNvPr id="10" name="Tekstvak 9">
            <a:extLst>
              <a:ext uri="{FF2B5EF4-FFF2-40B4-BE49-F238E27FC236}">
                <a16:creationId xmlns:a16="http://schemas.microsoft.com/office/drawing/2014/main" id="{773E0589-8AAC-D14C-A2A0-E5C7E7F41666}"/>
              </a:ext>
            </a:extLst>
          </p:cNvPr>
          <p:cNvSpPr txBox="1"/>
          <p:nvPr/>
        </p:nvSpPr>
        <p:spPr>
          <a:xfrm>
            <a:off x="7183225" y="5324442"/>
            <a:ext cx="3835295" cy="646331"/>
          </a:xfrm>
          <a:prstGeom prst="rect">
            <a:avLst/>
          </a:prstGeom>
          <a:noFill/>
        </p:spPr>
        <p:txBody>
          <a:bodyPr wrap="square" rtlCol="0">
            <a:spAutoFit/>
          </a:bodyPr>
          <a:lstStyle/>
          <a:p>
            <a:r>
              <a:rPr lang="nl-NL" dirty="0"/>
              <a:t>Slechte conditie verbloemt soms ernstige aandoeningen</a:t>
            </a:r>
          </a:p>
        </p:txBody>
      </p:sp>
      <p:pic>
        <p:nvPicPr>
          <p:cNvPr id="11" name="Graphic 10" descr="Roos">
            <a:extLst>
              <a:ext uri="{FF2B5EF4-FFF2-40B4-BE49-F238E27FC236}">
                <a16:creationId xmlns:a16="http://schemas.microsoft.com/office/drawing/2014/main" id="{71197745-5D41-D3DA-9329-D448C80443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E88820B7-D0DF-818F-6C75-B0A758EA8422}"/>
              </a:ext>
            </a:extLst>
          </p:cNvPr>
          <p:cNvSpPr txBox="1"/>
          <p:nvPr/>
        </p:nvSpPr>
        <p:spPr>
          <a:xfrm>
            <a:off x="11627896" y="6523349"/>
            <a:ext cx="494973" cy="369332"/>
          </a:xfrm>
          <a:prstGeom prst="rect">
            <a:avLst/>
          </a:prstGeom>
          <a:noFill/>
        </p:spPr>
        <p:txBody>
          <a:bodyPr wrap="square" rtlCol="0">
            <a:spAutoFit/>
          </a:bodyPr>
          <a:lstStyle/>
          <a:p>
            <a:r>
              <a:rPr lang="nl-NL" dirty="0"/>
              <a:t>24</a:t>
            </a:r>
          </a:p>
        </p:txBody>
      </p:sp>
    </p:spTree>
    <p:extLst>
      <p:ext uri="{BB962C8B-B14F-4D97-AF65-F5344CB8AC3E}">
        <p14:creationId xmlns:p14="http://schemas.microsoft.com/office/powerpoint/2010/main" val="2046967302"/>
      </p:ext>
    </p:extLst>
  </p:cSld>
  <p:clrMapOvr>
    <a:masterClrMapping/>
  </p:clrMapOvr>
  <p:transition spd="med">
    <p:pull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Oren : Wonden</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6109447" cy="1030475"/>
          </a:xfrm>
        </p:spPr>
        <p:txBody>
          <a:bodyPr/>
          <a:lstStyle/>
          <a:p>
            <a:r>
              <a:rPr lang="nl-NL" dirty="0"/>
              <a:t>Mogelijk veel bloedverlies </a:t>
            </a:r>
          </a:p>
          <a:p>
            <a:r>
              <a:rPr lang="nl-NL" dirty="0"/>
              <a:t>Angst houding en verstoppen</a:t>
            </a:r>
          </a:p>
          <a:p>
            <a:endParaRPr lang="nl-NL" dirty="0"/>
          </a:p>
        </p:txBody>
      </p:sp>
      <p:sp>
        <p:nvSpPr>
          <p:cNvPr id="4" name="Tijdelijke aanduiding voor inhoud 3">
            <a:extLst>
              <a:ext uri="{FF2B5EF4-FFF2-40B4-BE49-F238E27FC236}">
                <a16:creationId xmlns:a16="http://schemas.microsoft.com/office/drawing/2014/main" id="{EABB486A-558A-40AB-2BF0-C7F3FF9C715C}"/>
              </a:ext>
            </a:extLst>
          </p:cNvPr>
          <p:cNvSpPr>
            <a:spLocks noGrp="1"/>
          </p:cNvSpPr>
          <p:nvPr>
            <p:ph sz="half" idx="2"/>
          </p:nvPr>
        </p:nvSpPr>
        <p:spPr>
          <a:xfrm>
            <a:off x="7494494" y="2057400"/>
            <a:ext cx="3527997" cy="2618296"/>
          </a:xfrm>
        </p:spPr>
        <p:txBody>
          <a:bodyPr/>
          <a:lstStyle/>
          <a:p>
            <a:r>
              <a:rPr lang="nl-NL" dirty="0">
                <a:solidFill>
                  <a:srgbClr val="00B050"/>
                </a:solidFill>
              </a:rPr>
              <a:t>Als de bloeding is gestopt ontsmetten.</a:t>
            </a:r>
          </a:p>
          <a:p>
            <a:r>
              <a:rPr lang="nl-NL" dirty="0">
                <a:solidFill>
                  <a:srgbClr val="00B050"/>
                </a:solidFill>
              </a:rPr>
              <a:t>Later wondspray of honingzalf gebruiken als bescherming.</a:t>
            </a:r>
          </a:p>
          <a:p>
            <a:r>
              <a:rPr lang="nl-NL" dirty="0">
                <a:solidFill>
                  <a:srgbClr val="00B050"/>
                </a:solidFill>
              </a:rPr>
              <a:t>Regelmatig controleren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7" name="Tekstvak 6">
            <a:extLst>
              <a:ext uri="{FF2B5EF4-FFF2-40B4-BE49-F238E27FC236}">
                <a16:creationId xmlns:a16="http://schemas.microsoft.com/office/drawing/2014/main" id="{B57C4CEB-A6B7-75A4-0811-A28ACADD5387}"/>
              </a:ext>
            </a:extLst>
          </p:cNvPr>
          <p:cNvSpPr txBox="1"/>
          <p:nvPr/>
        </p:nvSpPr>
        <p:spPr>
          <a:xfrm>
            <a:off x="11627896" y="6523349"/>
            <a:ext cx="494973" cy="369332"/>
          </a:xfrm>
          <a:prstGeom prst="rect">
            <a:avLst/>
          </a:prstGeom>
          <a:noFill/>
        </p:spPr>
        <p:txBody>
          <a:bodyPr wrap="square" rtlCol="0">
            <a:spAutoFit/>
          </a:bodyPr>
          <a:lstStyle/>
          <a:p>
            <a:r>
              <a:rPr lang="nl-NL" dirty="0"/>
              <a:t>25</a:t>
            </a:r>
          </a:p>
        </p:txBody>
      </p:sp>
      <p:sp>
        <p:nvSpPr>
          <p:cNvPr id="9" name="Tekstvak 8">
            <a:extLst>
              <a:ext uri="{FF2B5EF4-FFF2-40B4-BE49-F238E27FC236}">
                <a16:creationId xmlns:a16="http://schemas.microsoft.com/office/drawing/2014/main" id="{A223B12E-B1A2-CA6C-0E5C-C7269298E607}"/>
              </a:ext>
            </a:extLst>
          </p:cNvPr>
          <p:cNvSpPr txBox="1"/>
          <p:nvPr/>
        </p:nvSpPr>
        <p:spPr>
          <a:xfrm>
            <a:off x="3735372" y="3770126"/>
            <a:ext cx="4258560" cy="646331"/>
          </a:xfrm>
          <a:prstGeom prst="rect">
            <a:avLst/>
          </a:prstGeom>
          <a:noFill/>
        </p:spPr>
        <p:txBody>
          <a:bodyPr wrap="square" rtlCol="0">
            <a:spAutoFit/>
          </a:bodyPr>
          <a:lstStyle/>
          <a:p>
            <a:r>
              <a:rPr lang="nl-NL" dirty="0">
                <a:solidFill>
                  <a:srgbClr val="00B050"/>
                </a:solidFill>
              </a:rPr>
              <a:t>Erge bloeding dichtdrukken (steriel).</a:t>
            </a:r>
          </a:p>
          <a:p>
            <a:r>
              <a:rPr lang="nl-NL" dirty="0">
                <a:solidFill>
                  <a:srgbClr val="00B050"/>
                </a:solidFill>
              </a:rPr>
              <a:t>Ernstige schade laten hechten.</a:t>
            </a:r>
          </a:p>
        </p:txBody>
      </p:sp>
      <p:sp>
        <p:nvSpPr>
          <p:cNvPr id="10" name="Tekstvak 9">
            <a:extLst>
              <a:ext uri="{FF2B5EF4-FFF2-40B4-BE49-F238E27FC236}">
                <a16:creationId xmlns:a16="http://schemas.microsoft.com/office/drawing/2014/main" id="{28E726FD-AA38-025F-7B02-73C60126E275}"/>
              </a:ext>
            </a:extLst>
          </p:cNvPr>
          <p:cNvSpPr txBox="1"/>
          <p:nvPr/>
        </p:nvSpPr>
        <p:spPr>
          <a:xfrm>
            <a:off x="1169509" y="3105834"/>
            <a:ext cx="3554507" cy="646331"/>
          </a:xfrm>
          <a:prstGeom prst="rect">
            <a:avLst/>
          </a:prstGeom>
          <a:noFill/>
        </p:spPr>
        <p:txBody>
          <a:bodyPr wrap="square" rtlCol="0">
            <a:spAutoFit/>
          </a:bodyPr>
          <a:lstStyle/>
          <a:p>
            <a:r>
              <a:rPr lang="nl-NL" dirty="0"/>
              <a:t>Schade kan zichtbaar blijven verder geen gevolgen</a:t>
            </a:r>
          </a:p>
        </p:txBody>
      </p:sp>
      <p:sp>
        <p:nvSpPr>
          <p:cNvPr id="11" name="Tekstvak 10">
            <a:extLst>
              <a:ext uri="{FF2B5EF4-FFF2-40B4-BE49-F238E27FC236}">
                <a16:creationId xmlns:a16="http://schemas.microsoft.com/office/drawing/2014/main" id="{2E4638F7-D657-CF4A-B2CF-C1A7BE4FBADB}"/>
              </a:ext>
            </a:extLst>
          </p:cNvPr>
          <p:cNvSpPr txBox="1"/>
          <p:nvPr/>
        </p:nvSpPr>
        <p:spPr>
          <a:xfrm>
            <a:off x="7494494" y="4675696"/>
            <a:ext cx="3139126" cy="923330"/>
          </a:xfrm>
          <a:prstGeom prst="rect">
            <a:avLst/>
          </a:prstGeom>
          <a:noFill/>
        </p:spPr>
        <p:txBody>
          <a:bodyPr wrap="square" rtlCol="0">
            <a:spAutoFit/>
          </a:bodyPr>
          <a:lstStyle/>
          <a:p>
            <a:r>
              <a:rPr lang="nl-NL" dirty="0">
                <a:solidFill>
                  <a:srgbClr val="002060"/>
                </a:solidFill>
              </a:rPr>
              <a:t>Als het door scherpe voorwerpen is gekomen deze weghalen</a:t>
            </a:r>
          </a:p>
        </p:txBody>
      </p:sp>
      <p:sp>
        <p:nvSpPr>
          <p:cNvPr id="13" name="Tekstvak 12">
            <a:extLst>
              <a:ext uri="{FF2B5EF4-FFF2-40B4-BE49-F238E27FC236}">
                <a16:creationId xmlns:a16="http://schemas.microsoft.com/office/drawing/2014/main" id="{63E4F7AA-91E7-AB37-FA41-AFA78FE6CF9B}"/>
              </a:ext>
            </a:extLst>
          </p:cNvPr>
          <p:cNvSpPr txBox="1"/>
          <p:nvPr/>
        </p:nvSpPr>
        <p:spPr>
          <a:xfrm>
            <a:off x="3764832" y="4671181"/>
            <a:ext cx="3139126" cy="923330"/>
          </a:xfrm>
          <a:prstGeom prst="rect">
            <a:avLst/>
          </a:prstGeom>
          <a:noFill/>
        </p:spPr>
        <p:txBody>
          <a:bodyPr wrap="square" rtlCol="0">
            <a:spAutoFit/>
          </a:bodyPr>
          <a:lstStyle/>
          <a:p>
            <a:r>
              <a:rPr lang="nl-NL" dirty="0">
                <a:solidFill>
                  <a:srgbClr val="002060"/>
                </a:solidFill>
              </a:rPr>
              <a:t>Als het door een gevecht is gekomen dan samenstelling van de groep heroverwegen.</a:t>
            </a:r>
          </a:p>
        </p:txBody>
      </p:sp>
      <p:sp>
        <p:nvSpPr>
          <p:cNvPr id="14" name="Tekstvak 13">
            <a:extLst>
              <a:ext uri="{FF2B5EF4-FFF2-40B4-BE49-F238E27FC236}">
                <a16:creationId xmlns:a16="http://schemas.microsoft.com/office/drawing/2014/main" id="{874E71F3-92BD-4B8E-3486-B80A32730C8C}"/>
              </a:ext>
            </a:extLst>
          </p:cNvPr>
          <p:cNvSpPr txBox="1"/>
          <p:nvPr/>
        </p:nvSpPr>
        <p:spPr>
          <a:xfrm>
            <a:off x="1113540" y="4671181"/>
            <a:ext cx="2621832" cy="646331"/>
          </a:xfrm>
          <a:prstGeom prst="rect">
            <a:avLst/>
          </a:prstGeom>
          <a:noFill/>
        </p:spPr>
        <p:txBody>
          <a:bodyPr wrap="square" rtlCol="0">
            <a:spAutoFit/>
          </a:bodyPr>
          <a:lstStyle/>
          <a:p>
            <a:r>
              <a:rPr lang="nl-NL" dirty="0">
                <a:solidFill>
                  <a:srgbClr val="FFC000"/>
                </a:solidFill>
              </a:rPr>
              <a:t>Mannetjes bij elkaar gaat meestal fout.</a:t>
            </a:r>
          </a:p>
        </p:txBody>
      </p:sp>
      <p:sp>
        <p:nvSpPr>
          <p:cNvPr id="15" name="Tekstvak 14">
            <a:extLst>
              <a:ext uri="{FF2B5EF4-FFF2-40B4-BE49-F238E27FC236}">
                <a16:creationId xmlns:a16="http://schemas.microsoft.com/office/drawing/2014/main" id="{4E2430D7-82ED-8AED-916D-58E7F3A60E66}"/>
              </a:ext>
            </a:extLst>
          </p:cNvPr>
          <p:cNvSpPr txBox="1"/>
          <p:nvPr/>
        </p:nvSpPr>
        <p:spPr>
          <a:xfrm>
            <a:off x="1142999" y="6154017"/>
            <a:ext cx="4982460" cy="369332"/>
          </a:xfrm>
          <a:prstGeom prst="rect">
            <a:avLst/>
          </a:prstGeom>
          <a:noFill/>
        </p:spPr>
        <p:txBody>
          <a:bodyPr wrap="square" rtlCol="0">
            <a:spAutoFit/>
          </a:bodyPr>
          <a:lstStyle/>
          <a:p>
            <a:r>
              <a:rPr lang="nl-NL" dirty="0">
                <a:solidFill>
                  <a:srgbClr val="FF0000"/>
                </a:solidFill>
              </a:rPr>
              <a:t>Solitaire dieren nooit in een groep plaatsen</a:t>
            </a:r>
          </a:p>
        </p:txBody>
      </p:sp>
      <p:pic>
        <p:nvPicPr>
          <p:cNvPr id="16" name="Graphic 15" descr="Roos">
            <a:extLst>
              <a:ext uri="{FF2B5EF4-FFF2-40B4-BE49-F238E27FC236}">
                <a16:creationId xmlns:a16="http://schemas.microsoft.com/office/drawing/2014/main" id="{66A167ED-7C70-E933-E173-6E8B42C4E2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Tree>
    <p:extLst>
      <p:ext uri="{BB962C8B-B14F-4D97-AF65-F5344CB8AC3E}">
        <p14:creationId xmlns:p14="http://schemas.microsoft.com/office/powerpoint/2010/main" val="3151863131"/>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Oren : Schimmel, Ontsteking en Oormijt </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5144679" cy="1703896"/>
          </a:xfrm>
        </p:spPr>
        <p:txBody>
          <a:bodyPr>
            <a:normAutofit fontScale="92500" lnSpcReduction="10000"/>
          </a:bodyPr>
          <a:lstStyle/>
          <a:p>
            <a:r>
              <a:rPr lang="nl-NL" dirty="0"/>
              <a:t>Veel krabben aan het oor</a:t>
            </a:r>
          </a:p>
          <a:p>
            <a:r>
              <a:rPr lang="nl-NL" dirty="0"/>
              <a:t>Kop eenzijdig laten hangen</a:t>
            </a:r>
          </a:p>
          <a:p>
            <a:r>
              <a:rPr lang="nl-NL" dirty="0"/>
              <a:t>Schudden met de kop</a:t>
            </a:r>
          </a:p>
          <a:p>
            <a:r>
              <a:rPr lang="nl-NL" dirty="0"/>
              <a:t>Roodheid, oor vervuiling en/of schilfers</a:t>
            </a:r>
          </a:p>
          <a:p>
            <a:pPr marL="45720" indent="0">
              <a:buNone/>
            </a:pPr>
            <a:endParaRPr lang="nl-NL" dirty="0"/>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5" name="Graphic 4" descr="Roos">
            <a:extLst>
              <a:ext uri="{FF2B5EF4-FFF2-40B4-BE49-F238E27FC236}">
                <a16:creationId xmlns:a16="http://schemas.microsoft.com/office/drawing/2014/main" id="{306ADD55-5BA4-7742-89B5-6F8CF7D16F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B57C4CEB-A6B7-75A4-0811-A28ACADD5387}"/>
              </a:ext>
            </a:extLst>
          </p:cNvPr>
          <p:cNvSpPr txBox="1"/>
          <p:nvPr/>
        </p:nvSpPr>
        <p:spPr>
          <a:xfrm>
            <a:off x="11627896" y="6523349"/>
            <a:ext cx="494973" cy="369332"/>
          </a:xfrm>
          <a:prstGeom prst="rect">
            <a:avLst/>
          </a:prstGeom>
          <a:noFill/>
        </p:spPr>
        <p:txBody>
          <a:bodyPr wrap="square" rtlCol="0">
            <a:spAutoFit/>
          </a:bodyPr>
          <a:lstStyle/>
          <a:p>
            <a:r>
              <a:rPr lang="nl-NL" dirty="0"/>
              <a:t>26</a:t>
            </a:r>
          </a:p>
        </p:txBody>
      </p:sp>
      <p:sp>
        <p:nvSpPr>
          <p:cNvPr id="8" name="Tekstvak 7">
            <a:extLst>
              <a:ext uri="{FF2B5EF4-FFF2-40B4-BE49-F238E27FC236}">
                <a16:creationId xmlns:a16="http://schemas.microsoft.com/office/drawing/2014/main" id="{9D1FA9BD-620B-C20D-094D-8F57027C4AE2}"/>
              </a:ext>
            </a:extLst>
          </p:cNvPr>
          <p:cNvSpPr txBox="1"/>
          <p:nvPr/>
        </p:nvSpPr>
        <p:spPr>
          <a:xfrm>
            <a:off x="1142999" y="6112270"/>
            <a:ext cx="6702457" cy="369332"/>
          </a:xfrm>
          <a:prstGeom prst="rect">
            <a:avLst/>
          </a:prstGeom>
          <a:noFill/>
        </p:spPr>
        <p:txBody>
          <a:bodyPr wrap="square" rtlCol="0">
            <a:spAutoFit/>
          </a:bodyPr>
          <a:lstStyle/>
          <a:p>
            <a:r>
              <a:rPr lang="nl-NL" dirty="0">
                <a:solidFill>
                  <a:srgbClr val="FFC000"/>
                </a:solidFill>
              </a:rPr>
              <a:t>Door het krabben kunnen wondjes en kale plekken ontstaan</a:t>
            </a:r>
          </a:p>
        </p:txBody>
      </p:sp>
      <p:sp>
        <p:nvSpPr>
          <p:cNvPr id="9" name="Tekstvak 8">
            <a:extLst>
              <a:ext uri="{FF2B5EF4-FFF2-40B4-BE49-F238E27FC236}">
                <a16:creationId xmlns:a16="http://schemas.microsoft.com/office/drawing/2014/main" id="{92E91DF7-6322-0B13-7E61-3C69BE081E32}"/>
              </a:ext>
            </a:extLst>
          </p:cNvPr>
          <p:cNvSpPr txBox="1"/>
          <p:nvPr/>
        </p:nvSpPr>
        <p:spPr>
          <a:xfrm>
            <a:off x="1385739" y="4456917"/>
            <a:ext cx="3846137" cy="369332"/>
          </a:xfrm>
          <a:prstGeom prst="rect">
            <a:avLst/>
          </a:prstGeom>
          <a:noFill/>
        </p:spPr>
        <p:txBody>
          <a:bodyPr wrap="square" rtlCol="0">
            <a:spAutoFit/>
          </a:bodyPr>
          <a:lstStyle/>
          <a:p>
            <a:r>
              <a:rPr lang="nl-NL" dirty="0"/>
              <a:t>Schimmel is niet oor specifiek</a:t>
            </a:r>
          </a:p>
        </p:txBody>
      </p:sp>
      <p:sp>
        <p:nvSpPr>
          <p:cNvPr id="10" name="Tekstvak 9">
            <a:extLst>
              <a:ext uri="{FF2B5EF4-FFF2-40B4-BE49-F238E27FC236}">
                <a16:creationId xmlns:a16="http://schemas.microsoft.com/office/drawing/2014/main" id="{917C97BF-1DF9-F24B-BFF3-29C7EE2EA2DA}"/>
              </a:ext>
            </a:extLst>
          </p:cNvPr>
          <p:cNvSpPr txBox="1"/>
          <p:nvPr/>
        </p:nvSpPr>
        <p:spPr>
          <a:xfrm>
            <a:off x="1385739" y="4826249"/>
            <a:ext cx="3940405" cy="369332"/>
          </a:xfrm>
          <a:prstGeom prst="rect">
            <a:avLst/>
          </a:prstGeom>
          <a:noFill/>
        </p:spPr>
        <p:txBody>
          <a:bodyPr wrap="square" rtlCol="0">
            <a:spAutoFit/>
          </a:bodyPr>
          <a:lstStyle/>
          <a:p>
            <a:r>
              <a:rPr lang="nl-NL" dirty="0"/>
              <a:t>Ontstekingen is gevolg van iets anders</a:t>
            </a:r>
          </a:p>
        </p:txBody>
      </p:sp>
      <p:sp>
        <p:nvSpPr>
          <p:cNvPr id="11" name="Tekstvak 10">
            <a:extLst>
              <a:ext uri="{FF2B5EF4-FFF2-40B4-BE49-F238E27FC236}">
                <a16:creationId xmlns:a16="http://schemas.microsoft.com/office/drawing/2014/main" id="{1DA2086B-6344-7C1A-B01D-1858034E07C4}"/>
              </a:ext>
            </a:extLst>
          </p:cNvPr>
          <p:cNvSpPr txBox="1"/>
          <p:nvPr/>
        </p:nvSpPr>
        <p:spPr>
          <a:xfrm>
            <a:off x="6096000" y="4900997"/>
            <a:ext cx="4204355" cy="923330"/>
          </a:xfrm>
          <a:prstGeom prst="rect">
            <a:avLst/>
          </a:prstGeom>
          <a:noFill/>
        </p:spPr>
        <p:txBody>
          <a:bodyPr wrap="square" rtlCol="0">
            <a:spAutoFit/>
          </a:bodyPr>
          <a:lstStyle/>
          <a:p>
            <a:r>
              <a:rPr lang="nl-NL" dirty="0"/>
              <a:t>Ontstekingen moeten wel worden behandeld , ze kunnen rond het oor zitten dus ook op het wang of boven de ogen</a:t>
            </a:r>
          </a:p>
        </p:txBody>
      </p:sp>
      <p:pic>
        <p:nvPicPr>
          <p:cNvPr id="16" name="Afbeelding 15">
            <a:extLst>
              <a:ext uri="{FF2B5EF4-FFF2-40B4-BE49-F238E27FC236}">
                <a16:creationId xmlns:a16="http://schemas.microsoft.com/office/drawing/2014/main" id="{4669CDBF-960B-9AFA-5AE5-AD7D853FBEAA}"/>
              </a:ext>
            </a:extLst>
          </p:cNvPr>
          <p:cNvPicPr>
            <a:picLocks noChangeAspect="1"/>
          </p:cNvPicPr>
          <p:nvPr/>
        </p:nvPicPr>
        <p:blipFill>
          <a:blip r:embed="rId7"/>
          <a:stretch>
            <a:fillRect/>
          </a:stretch>
        </p:blipFill>
        <p:spPr>
          <a:xfrm>
            <a:off x="9776067" y="2142520"/>
            <a:ext cx="1242453" cy="1533653"/>
          </a:xfrm>
          <a:prstGeom prst="rect">
            <a:avLst/>
          </a:prstGeom>
        </p:spPr>
      </p:pic>
      <p:pic>
        <p:nvPicPr>
          <p:cNvPr id="22" name="Afbeelding 21">
            <a:extLst>
              <a:ext uri="{FF2B5EF4-FFF2-40B4-BE49-F238E27FC236}">
                <a16:creationId xmlns:a16="http://schemas.microsoft.com/office/drawing/2014/main" id="{DBB8E855-4ACF-B676-5D25-F35B8BEE0E27}"/>
              </a:ext>
            </a:extLst>
          </p:cNvPr>
          <p:cNvPicPr>
            <a:picLocks noChangeAspect="1"/>
          </p:cNvPicPr>
          <p:nvPr/>
        </p:nvPicPr>
        <p:blipFill>
          <a:blip r:embed="rId8"/>
          <a:stretch>
            <a:fillRect/>
          </a:stretch>
        </p:blipFill>
        <p:spPr>
          <a:xfrm>
            <a:off x="6193487" y="2383160"/>
            <a:ext cx="2887339" cy="2359909"/>
          </a:xfrm>
          <a:prstGeom prst="rect">
            <a:avLst/>
          </a:prstGeom>
        </p:spPr>
      </p:pic>
      <p:pic>
        <p:nvPicPr>
          <p:cNvPr id="24" name="Afbeelding 23">
            <a:extLst>
              <a:ext uri="{FF2B5EF4-FFF2-40B4-BE49-F238E27FC236}">
                <a16:creationId xmlns:a16="http://schemas.microsoft.com/office/drawing/2014/main" id="{B2CB9DD5-15D7-02B1-2E6E-13B82638B8C0}"/>
              </a:ext>
            </a:extLst>
          </p:cNvPr>
          <p:cNvPicPr>
            <a:picLocks noChangeAspect="1"/>
          </p:cNvPicPr>
          <p:nvPr/>
        </p:nvPicPr>
        <p:blipFill>
          <a:blip r:embed="rId9"/>
          <a:stretch>
            <a:fillRect/>
          </a:stretch>
        </p:blipFill>
        <p:spPr>
          <a:xfrm>
            <a:off x="9509131" y="3874389"/>
            <a:ext cx="1508760" cy="868680"/>
          </a:xfrm>
          <a:prstGeom prst="rect">
            <a:avLst/>
          </a:prstGeom>
        </p:spPr>
      </p:pic>
      <p:sp>
        <p:nvSpPr>
          <p:cNvPr id="25" name="Tekstvak 24">
            <a:extLst>
              <a:ext uri="{FF2B5EF4-FFF2-40B4-BE49-F238E27FC236}">
                <a16:creationId xmlns:a16="http://schemas.microsoft.com/office/drawing/2014/main" id="{9DFB2CEE-AA0C-68F7-EAA9-DB95FA04EB64}"/>
              </a:ext>
            </a:extLst>
          </p:cNvPr>
          <p:cNvSpPr txBox="1"/>
          <p:nvPr/>
        </p:nvSpPr>
        <p:spPr>
          <a:xfrm>
            <a:off x="1385739" y="5195581"/>
            <a:ext cx="3940405" cy="646331"/>
          </a:xfrm>
          <a:prstGeom prst="rect">
            <a:avLst/>
          </a:prstGeom>
          <a:noFill/>
        </p:spPr>
        <p:txBody>
          <a:bodyPr wrap="square" rtlCol="0">
            <a:spAutoFit/>
          </a:bodyPr>
          <a:lstStyle/>
          <a:p>
            <a:r>
              <a:rPr lang="nl-NL" dirty="0"/>
              <a:t>Trommelvlies moet wel intact zijn voor behandeling</a:t>
            </a:r>
          </a:p>
        </p:txBody>
      </p:sp>
    </p:spTree>
    <p:extLst>
      <p:ext uri="{BB962C8B-B14F-4D97-AF65-F5344CB8AC3E}">
        <p14:creationId xmlns:p14="http://schemas.microsoft.com/office/powerpoint/2010/main" val="3368292828"/>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Ogen : Vele soorten aandoeningen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5" name="Graphic 4" descr="Roos">
            <a:extLst>
              <a:ext uri="{FF2B5EF4-FFF2-40B4-BE49-F238E27FC236}">
                <a16:creationId xmlns:a16="http://schemas.microsoft.com/office/drawing/2014/main" id="{2DF48377-D8A9-5D7D-782F-91A57C4C58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8A86F4B9-5295-4243-85B8-ADD2A4556CE9}"/>
              </a:ext>
            </a:extLst>
          </p:cNvPr>
          <p:cNvSpPr txBox="1"/>
          <p:nvPr/>
        </p:nvSpPr>
        <p:spPr>
          <a:xfrm>
            <a:off x="11539086" y="6523349"/>
            <a:ext cx="583783" cy="369332"/>
          </a:xfrm>
          <a:prstGeom prst="rect">
            <a:avLst/>
          </a:prstGeom>
          <a:noFill/>
        </p:spPr>
        <p:txBody>
          <a:bodyPr wrap="square" rtlCol="0">
            <a:spAutoFit/>
          </a:bodyPr>
          <a:lstStyle/>
          <a:p>
            <a:r>
              <a:rPr lang="nl-NL" dirty="0"/>
              <a:t>27a</a:t>
            </a:r>
          </a:p>
        </p:txBody>
      </p:sp>
      <p:pic>
        <p:nvPicPr>
          <p:cNvPr id="14" name="Afbeelding 13">
            <a:extLst>
              <a:ext uri="{FF2B5EF4-FFF2-40B4-BE49-F238E27FC236}">
                <a16:creationId xmlns:a16="http://schemas.microsoft.com/office/drawing/2014/main" id="{F39C60D6-0049-05A8-4047-5E74DA2771F7}"/>
              </a:ext>
            </a:extLst>
          </p:cNvPr>
          <p:cNvPicPr>
            <a:picLocks noChangeAspect="1"/>
          </p:cNvPicPr>
          <p:nvPr/>
        </p:nvPicPr>
        <p:blipFill>
          <a:blip r:embed="rId7"/>
          <a:stretch>
            <a:fillRect/>
          </a:stretch>
        </p:blipFill>
        <p:spPr>
          <a:xfrm>
            <a:off x="7397843" y="1965960"/>
            <a:ext cx="3620678" cy="3620678"/>
          </a:xfrm>
          <a:prstGeom prst="rect">
            <a:avLst/>
          </a:prstGeom>
        </p:spPr>
      </p:pic>
      <p:pic>
        <p:nvPicPr>
          <p:cNvPr id="16" name="Afbeelding 15">
            <a:extLst>
              <a:ext uri="{FF2B5EF4-FFF2-40B4-BE49-F238E27FC236}">
                <a16:creationId xmlns:a16="http://schemas.microsoft.com/office/drawing/2014/main" id="{EE9900D9-0A30-2019-8EAD-AD6307D8B5E2}"/>
              </a:ext>
            </a:extLst>
          </p:cNvPr>
          <p:cNvPicPr>
            <a:picLocks noChangeAspect="1"/>
          </p:cNvPicPr>
          <p:nvPr/>
        </p:nvPicPr>
        <p:blipFill>
          <a:blip r:embed="rId8"/>
          <a:stretch>
            <a:fillRect/>
          </a:stretch>
        </p:blipFill>
        <p:spPr>
          <a:xfrm>
            <a:off x="1143000" y="1965960"/>
            <a:ext cx="3620678" cy="3620678"/>
          </a:xfrm>
          <a:prstGeom prst="rect">
            <a:avLst/>
          </a:prstGeom>
        </p:spPr>
      </p:pic>
      <p:sp>
        <p:nvSpPr>
          <p:cNvPr id="18" name="Tijdelijke aanduiding voor inhoud 17">
            <a:extLst>
              <a:ext uri="{FF2B5EF4-FFF2-40B4-BE49-F238E27FC236}">
                <a16:creationId xmlns:a16="http://schemas.microsoft.com/office/drawing/2014/main" id="{6F77DBED-ED4C-C801-275E-E3E8D14235CC}"/>
              </a:ext>
            </a:extLst>
          </p:cNvPr>
          <p:cNvSpPr>
            <a:spLocks noGrp="1"/>
          </p:cNvSpPr>
          <p:nvPr>
            <p:ph sz="half" idx="1"/>
          </p:nvPr>
        </p:nvSpPr>
        <p:spPr>
          <a:xfrm>
            <a:off x="4763678" y="1958895"/>
            <a:ext cx="2634165" cy="4564454"/>
          </a:xfrm>
        </p:spPr>
        <p:txBody>
          <a:bodyPr/>
          <a:lstStyle/>
          <a:p>
            <a:r>
              <a:rPr lang="nl-NL" dirty="0"/>
              <a:t>Pus in het oog</a:t>
            </a:r>
          </a:p>
          <a:p>
            <a:r>
              <a:rPr lang="nl-NL" dirty="0"/>
              <a:t>Overmatig tranen</a:t>
            </a:r>
          </a:p>
          <a:p>
            <a:r>
              <a:rPr lang="nl-NL" dirty="0"/>
              <a:t>Oogleden plakken</a:t>
            </a:r>
          </a:p>
          <a:p>
            <a:r>
              <a:rPr lang="nl-NL" dirty="0"/>
              <a:t>Uitpuilend oog</a:t>
            </a:r>
          </a:p>
          <a:p>
            <a:r>
              <a:rPr lang="nl-NL" dirty="0"/>
              <a:t>Snotneus</a:t>
            </a:r>
          </a:p>
          <a:p>
            <a:r>
              <a:rPr lang="nl-NL" dirty="0"/>
              <a:t>Sloom</a:t>
            </a:r>
          </a:p>
          <a:p>
            <a:r>
              <a:rPr lang="nl-NL" dirty="0"/>
              <a:t>Vertroebeling</a:t>
            </a:r>
          </a:p>
          <a:p>
            <a:r>
              <a:rPr lang="nl-NL" dirty="0"/>
              <a:t>Beschadiging</a:t>
            </a:r>
          </a:p>
          <a:p>
            <a:r>
              <a:rPr lang="nl-NL" dirty="0"/>
              <a:t>Samen met slechte algemene aanblik</a:t>
            </a:r>
          </a:p>
          <a:p>
            <a:endParaRPr lang="nl-NL" dirty="0"/>
          </a:p>
        </p:txBody>
      </p:sp>
      <p:sp>
        <p:nvSpPr>
          <p:cNvPr id="19" name="Tekstvak 18">
            <a:extLst>
              <a:ext uri="{FF2B5EF4-FFF2-40B4-BE49-F238E27FC236}">
                <a16:creationId xmlns:a16="http://schemas.microsoft.com/office/drawing/2014/main" id="{AC464B28-CA99-B182-E0BE-E6E9A13102A2}"/>
              </a:ext>
            </a:extLst>
          </p:cNvPr>
          <p:cNvSpPr txBox="1"/>
          <p:nvPr/>
        </p:nvSpPr>
        <p:spPr>
          <a:xfrm>
            <a:off x="7344487" y="5538424"/>
            <a:ext cx="3727390" cy="923330"/>
          </a:xfrm>
          <a:prstGeom prst="rect">
            <a:avLst/>
          </a:prstGeom>
          <a:noFill/>
        </p:spPr>
        <p:txBody>
          <a:bodyPr wrap="square" rtlCol="0">
            <a:spAutoFit/>
          </a:bodyPr>
          <a:lstStyle/>
          <a:p>
            <a:r>
              <a:rPr lang="nl-NL" dirty="0">
                <a:solidFill>
                  <a:srgbClr val="00B050"/>
                </a:solidFill>
              </a:rPr>
              <a:t>De kans bestaat dat het oog moet worden verwijderd </a:t>
            </a:r>
          </a:p>
          <a:p>
            <a:r>
              <a:rPr lang="nl-NL" dirty="0">
                <a:solidFill>
                  <a:srgbClr val="00B050"/>
                </a:solidFill>
              </a:rPr>
              <a:t>(Enucleatie)</a:t>
            </a:r>
          </a:p>
        </p:txBody>
      </p:sp>
      <p:sp>
        <p:nvSpPr>
          <p:cNvPr id="20" name="Tekstvak 19">
            <a:extLst>
              <a:ext uri="{FF2B5EF4-FFF2-40B4-BE49-F238E27FC236}">
                <a16:creationId xmlns:a16="http://schemas.microsoft.com/office/drawing/2014/main" id="{9ACCD18C-E7CF-40FC-0B93-F74BA80B3DEA}"/>
              </a:ext>
            </a:extLst>
          </p:cNvPr>
          <p:cNvSpPr txBox="1"/>
          <p:nvPr/>
        </p:nvSpPr>
        <p:spPr>
          <a:xfrm>
            <a:off x="1116322" y="5538424"/>
            <a:ext cx="3620678" cy="923330"/>
          </a:xfrm>
          <a:prstGeom prst="rect">
            <a:avLst/>
          </a:prstGeom>
          <a:noFill/>
        </p:spPr>
        <p:txBody>
          <a:bodyPr wrap="square" rtlCol="0">
            <a:spAutoFit/>
          </a:bodyPr>
          <a:lstStyle/>
          <a:p>
            <a:r>
              <a:rPr lang="nl-NL" dirty="0">
                <a:solidFill>
                  <a:srgbClr val="00B050"/>
                </a:solidFill>
              </a:rPr>
              <a:t>Als het niet met antibioticum is te behandelen zal veelal een operatie nodig zijn</a:t>
            </a:r>
          </a:p>
        </p:txBody>
      </p:sp>
    </p:spTree>
    <p:extLst>
      <p:ext uri="{BB962C8B-B14F-4D97-AF65-F5344CB8AC3E}">
        <p14:creationId xmlns:p14="http://schemas.microsoft.com/office/powerpoint/2010/main" val="3894829957"/>
      </p:ext>
    </p:extLst>
  </p:cSld>
  <p:clrMapOvr>
    <a:masterClrMapping/>
  </p:clrMapOvr>
  <p:transition spd="slow">
    <p:push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Ogen : Oogleden, wimpers, traanbuis</a:t>
            </a:r>
          </a:p>
        </p:txBody>
      </p:sp>
      <p:pic>
        <p:nvPicPr>
          <p:cNvPr id="9" name="Tijdelijke aanduiding voor inhoud 8">
            <a:extLst>
              <a:ext uri="{FF2B5EF4-FFF2-40B4-BE49-F238E27FC236}">
                <a16:creationId xmlns:a16="http://schemas.microsoft.com/office/drawing/2014/main" id="{2313C38B-4C1D-4550-D9AF-BA400DCD07C8}"/>
              </a:ext>
            </a:extLst>
          </p:cNvPr>
          <p:cNvPicPr>
            <a:picLocks noGrp="1" noChangeAspect="1"/>
          </p:cNvPicPr>
          <p:nvPr>
            <p:ph sz="half" idx="1"/>
          </p:nvPr>
        </p:nvPicPr>
        <p:blipFill>
          <a:blip r:embed="rId3"/>
          <a:stretch>
            <a:fillRect/>
          </a:stretch>
        </p:blipFill>
        <p:spPr>
          <a:xfrm>
            <a:off x="8803221" y="1965960"/>
            <a:ext cx="2215299" cy="1457862"/>
          </a:xfrm>
        </p:spPr>
      </p:pic>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4"/>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5"/>
          <a:stretch>
            <a:fillRect/>
          </a:stretch>
        </p:blipFill>
        <p:spPr>
          <a:xfrm>
            <a:off x="9739455" y="5982255"/>
            <a:ext cx="1607945" cy="629363"/>
          </a:xfrm>
          <a:prstGeom prst="rect">
            <a:avLst/>
          </a:prstGeom>
        </p:spPr>
      </p:pic>
      <p:pic>
        <p:nvPicPr>
          <p:cNvPr id="5" name="Graphic 4" descr="Roos">
            <a:extLst>
              <a:ext uri="{FF2B5EF4-FFF2-40B4-BE49-F238E27FC236}">
                <a16:creationId xmlns:a16="http://schemas.microsoft.com/office/drawing/2014/main" id="{2DF48377-D8A9-5D7D-782F-91A57C4C58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8A86F4B9-5295-4243-85B8-ADD2A4556CE9}"/>
              </a:ext>
            </a:extLst>
          </p:cNvPr>
          <p:cNvSpPr txBox="1"/>
          <p:nvPr/>
        </p:nvSpPr>
        <p:spPr>
          <a:xfrm>
            <a:off x="11539086" y="6523349"/>
            <a:ext cx="583783" cy="369332"/>
          </a:xfrm>
          <a:prstGeom prst="rect">
            <a:avLst/>
          </a:prstGeom>
          <a:noFill/>
        </p:spPr>
        <p:txBody>
          <a:bodyPr wrap="square" rtlCol="0">
            <a:spAutoFit/>
          </a:bodyPr>
          <a:lstStyle/>
          <a:p>
            <a:r>
              <a:rPr lang="nl-NL" dirty="0"/>
              <a:t>27b</a:t>
            </a:r>
          </a:p>
        </p:txBody>
      </p:sp>
      <p:sp>
        <p:nvSpPr>
          <p:cNvPr id="3" name="Tekstvak 2">
            <a:extLst>
              <a:ext uri="{FF2B5EF4-FFF2-40B4-BE49-F238E27FC236}">
                <a16:creationId xmlns:a16="http://schemas.microsoft.com/office/drawing/2014/main" id="{D1CC348A-4658-861A-516E-8727A8D05ED7}"/>
              </a:ext>
            </a:extLst>
          </p:cNvPr>
          <p:cNvSpPr txBox="1"/>
          <p:nvPr/>
        </p:nvSpPr>
        <p:spPr>
          <a:xfrm>
            <a:off x="8803221" y="3434179"/>
            <a:ext cx="2215299" cy="1200329"/>
          </a:xfrm>
          <a:prstGeom prst="rect">
            <a:avLst/>
          </a:prstGeom>
          <a:noFill/>
        </p:spPr>
        <p:txBody>
          <a:bodyPr wrap="square" rtlCol="0">
            <a:spAutoFit/>
          </a:bodyPr>
          <a:lstStyle/>
          <a:p>
            <a:r>
              <a:rPr lang="nl-NL" dirty="0"/>
              <a:t>Kersen oog is een opgezette klier achter het derde ooglid</a:t>
            </a:r>
          </a:p>
        </p:txBody>
      </p:sp>
      <p:sp>
        <p:nvSpPr>
          <p:cNvPr id="4" name="Tijdelijke aanduiding voor inhoud 3">
            <a:extLst>
              <a:ext uri="{FF2B5EF4-FFF2-40B4-BE49-F238E27FC236}">
                <a16:creationId xmlns:a16="http://schemas.microsoft.com/office/drawing/2014/main" id="{8C7F3E5A-3833-0EDE-6405-405D0C4139A8}"/>
              </a:ext>
            </a:extLst>
          </p:cNvPr>
          <p:cNvSpPr>
            <a:spLocks noGrp="1"/>
          </p:cNvSpPr>
          <p:nvPr>
            <p:ph sz="half" idx="2"/>
          </p:nvPr>
        </p:nvSpPr>
        <p:spPr>
          <a:xfrm>
            <a:off x="1143000" y="2546924"/>
            <a:ext cx="4805313" cy="1562200"/>
          </a:xfrm>
        </p:spPr>
        <p:txBody>
          <a:bodyPr>
            <a:normAutofit fontScale="92500" lnSpcReduction="20000"/>
          </a:bodyPr>
          <a:lstStyle/>
          <a:p>
            <a:r>
              <a:rPr lang="nl-NL" dirty="0"/>
              <a:t>Irritatie door stof of tocht</a:t>
            </a:r>
          </a:p>
          <a:p>
            <a:r>
              <a:rPr lang="nl-NL" dirty="0"/>
              <a:t>Iets in het oog (hooi , graszaad/vliesje)</a:t>
            </a:r>
          </a:p>
          <a:p>
            <a:r>
              <a:rPr lang="nl-NL" dirty="0"/>
              <a:t>Lichte beschadiging (krasje)</a:t>
            </a:r>
          </a:p>
          <a:p>
            <a:r>
              <a:rPr lang="nl-NL" dirty="0"/>
              <a:t>Gerstekorrel</a:t>
            </a:r>
          </a:p>
        </p:txBody>
      </p:sp>
      <p:sp>
        <p:nvSpPr>
          <p:cNvPr id="8" name="Tekstvak 7">
            <a:extLst>
              <a:ext uri="{FF2B5EF4-FFF2-40B4-BE49-F238E27FC236}">
                <a16:creationId xmlns:a16="http://schemas.microsoft.com/office/drawing/2014/main" id="{960BE7F8-DD36-78E1-9529-4EBA9B26B5A6}"/>
              </a:ext>
            </a:extLst>
          </p:cNvPr>
          <p:cNvSpPr txBox="1"/>
          <p:nvPr/>
        </p:nvSpPr>
        <p:spPr>
          <a:xfrm>
            <a:off x="1173480" y="2177592"/>
            <a:ext cx="5019930" cy="369332"/>
          </a:xfrm>
          <a:prstGeom prst="rect">
            <a:avLst/>
          </a:prstGeom>
          <a:noFill/>
        </p:spPr>
        <p:txBody>
          <a:bodyPr wrap="square" rtlCol="0">
            <a:spAutoFit/>
          </a:bodyPr>
          <a:lstStyle/>
          <a:p>
            <a:r>
              <a:rPr lang="nl-NL" dirty="0"/>
              <a:t>Sommige aandoeningen zijn goed te behandelen</a:t>
            </a:r>
          </a:p>
        </p:txBody>
      </p:sp>
      <p:sp>
        <p:nvSpPr>
          <p:cNvPr id="10" name="Tijdelijke aanduiding voor inhoud 3">
            <a:extLst>
              <a:ext uri="{FF2B5EF4-FFF2-40B4-BE49-F238E27FC236}">
                <a16:creationId xmlns:a16="http://schemas.microsoft.com/office/drawing/2014/main" id="{BC3F8D74-F1A4-094B-4162-71E15DF57B24}"/>
              </a:ext>
            </a:extLst>
          </p:cNvPr>
          <p:cNvSpPr txBox="1">
            <a:spLocks/>
          </p:cNvSpPr>
          <p:nvPr/>
        </p:nvSpPr>
        <p:spPr>
          <a:xfrm>
            <a:off x="1216168" y="4382955"/>
            <a:ext cx="4805313" cy="2212273"/>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t>Uitpuilend oog</a:t>
            </a:r>
          </a:p>
          <a:p>
            <a:r>
              <a:rPr lang="nl-NL" dirty="0"/>
              <a:t>Virale of bacteriologische infectie</a:t>
            </a:r>
          </a:p>
          <a:p>
            <a:r>
              <a:rPr lang="nl-NL" dirty="0"/>
              <a:t>Doorgroeien van tand(wortel)</a:t>
            </a:r>
          </a:p>
          <a:p>
            <a:r>
              <a:rPr lang="nl-NL" dirty="0"/>
              <a:t>Oorontsteking</a:t>
            </a:r>
          </a:p>
          <a:p>
            <a:r>
              <a:rPr lang="nl-NL" dirty="0"/>
              <a:t>Abces of tumor achter het oog</a:t>
            </a:r>
          </a:p>
        </p:txBody>
      </p:sp>
      <p:sp>
        <p:nvSpPr>
          <p:cNvPr id="11" name="Tekstvak 10">
            <a:extLst>
              <a:ext uri="{FF2B5EF4-FFF2-40B4-BE49-F238E27FC236}">
                <a16:creationId xmlns:a16="http://schemas.microsoft.com/office/drawing/2014/main" id="{346F554A-9FD8-7957-6FF5-503DFA747D0F}"/>
              </a:ext>
            </a:extLst>
          </p:cNvPr>
          <p:cNvSpPr txBox="1"/>
          <p:nvPr/>
        </p:nvSpPr>
        <p:spPr>
          <a:xfrm>
            <a:off x="1216168" y="4013623"/>
            <a:ext cx="5019930" cy="369332"/>
          </a:xfrm>
          <a:prstGeom prst="rect">
            <a:avLst/>
          </a:prstGeom>
          <a:noFill/>
        </p:spPr>
        <p:txBody>
          <a:bodyPr wrap="square" rtlCol="0">
            <a:spAutoFit/>
          </a:bodyPr>
          <a:lstStyle/>
          <a:p>
            <a:r>
              <a:rPr lang="nl-NL" dirty="0"/>
              <a:t>Andere aandoeningen zijn gevolg schade</a:t>
            </a:r>
          </a:p>
        </p:txBody>
      </p:sp>
      <p:pic>
        <p:nvPicPr>
          <p:cNvPr id="15" name="Afbeelding 14">
            <a:extLst>
              <a:ext uri="{FF2B5EF4-FFF2-40B4-BE49-F238E27FC236}">
                <a16:creationId xmlns:a16="http://schemas.microsoft.com/office/drawing/2014/main" id="{D1F601C4-21F0-11E3-E22D-A50BE1217726}"/>
              </a:ext>
            </a:extLst>
          </p:cNvPr>
          <p:cNvPicPr>
            <a:picLocks noChangeAspect="1"/>
          </p:cNvPicPr>
          <p:nvPr/>
        </p:nvPicPr>
        <p:blipFill>
          <a:blip r:embed="rId8"/>
          <a:stretch>
            <a:fillRect/>
          </a:stretch>
        </p:blipFill>
        <p:spPr>
          <a:xfrm>
            <a:off x="8803221" y="4634508"/>
            <a:ext cx="663487" cy="1299328"/>
          </a:xfrm>
          <a:prstGeom prst="rect">
            <a:avLst/>
          </a:prstGeom>
        </p:spPr>
      </p:pic>
      <p:sp>
        <p:nvSpPr>
          <p:cNvPr id="17" name="Tekstvak 16">
            <a:extLst>
              <a:ext uri="{FF2B5EF4-FFF2-40B4-BE49-F238E27FC236}">
                <a16:creationId xmlns:a16="http://schemas.microsoft.com/office/drawing/2014/main" id="{345124C4-314F-30F9-0D5A-AFB26AF7FC3D}"/>
              </a:ext>
            </a:extLst>
          </p:cNvPr>
          <p:cNvSpPr txBox="1"/>
          <p:nvPr/>
        </p:nvSpPr>
        <p:spPr>
          <a:xfrm>
            <a:off x="9512743" y="4822507"/>
            <a:ext cx="1459741" cy="923330"/>
          </a:xfrm>
          <a:prstGeom prst="rect">
            <a:avLst/>
          </a:prstGeom>
          <a:noFill/>
        </p:spPr>
        <p:txBody>
          <a:bodyPr wrap="square" rtlCol="0">
            <a:spAutoFit/>
          </a:bodyPr>
          <a:lstStyle/>
          <a:p>
            <a:r>
              <a:rPr lang="nl-NL" dirty="0"/>
              <a:t>Irritatie door  wimper afwijking</a:t>
            </a:r>
          </a:p>
        </p:txBody>
      </p:sp>
      <p:pic>
        <p:nvPicPr>
          <p:cNvPr id="21" name="Afbeelding 20">
            <a:extLst>
              <a:ext uri="{FF2B5EF4-FFF2-40B4-BE49-F238E27FC236}">
                <a16:creationId xmlns:a16="http://schemas.microsoft.com/office/drawing/2014/main" id="{21EA8B51-9BD8-E99F-DDC4-1C8B5D18F842}"/>
              </a:ext>
            </a:extLst>
          </p:cNvPr>
          <p:cNvPicPr>
            <a:picLocks noChangeAspect="1"/>
          </p:cNvPicPr>
          <p:nvPr/>
        </p:nvPicPr>
        <p:blipFill>
          <a:blip r:embed="rId9"/>
          <a:stretch>
            <a:fillRect/>
          </a:stretch>
        </p:blipFill>
        <p:spPr>
          <a:xfrm>
            <a:off x="6572436" y="1965960"/>
            <a:ext cx="2016167" cy="1468219"/>
          </a:xfrm>
          <a:prstGeom prst="rect">
            <a:avLst/>
          </a:prstGeom>
        </p:spPr>
      </p:pic>
      <p:sp>
        <p:nvSpPr>
          <p:cNvPr id="22" name="Tekstvak 21">
            <a:extLst>
              <a:ext uri="{FF2B5EF4-FFF2-40B4-BE49-F238E27FC236}">
                <a16:creationId xmlns:a16="http://schemas.microsoft.com/office/drawing/2014/main" id="{0A63ECBB-D681-8D56-1F16-483CF00DF4E2}"/>
              </a:ext>
            </a:extLst>
          </p:cNvPr>
          <p:cNvSpPr txBox="1"/>
          <p:nvPr/>
        </p:nvSpPr>
        <p:spPr>
          <a:xfrm>
            <a:off x="6499269" y="3429000"/>
            <a:ext cx="2016167" cy="369332"/>
          </a:xfrm>
          <a:prstGeom prst="rect">
            <a:avLst/>
          </a:prstGeom>
          <a:noFill/>
        </p:spPr>
        <p:txBody>
          <a:bodyPr wrap="square" rtlCol="0">
            <a:spAutoFit/>
          </a:bodyPr>
          <a:lstStyle/>
          <a:p>
            <a:r>
              <a:rPr lang="nl-NL" dirty="0"/>
              <a:t>Wond aan ooglid</a:t>
            </a:r>
          </a:p>
        </p:txBody>
      </p:sp>
      <p:pic>
        <p:nvPicPr>
          <p:cNvPr id="24" name="Afbeelding 23">
            <a:extLst>
              <a:ext uri="{FF2B5EF4-FFF2-40B4-BE49-F238E27FC236}">
                <a16:creationId xmlns:a16="http://schemas.microsoft.com/office/drawing/2014/main" id="{4CA8AAF1-F21A-32F3-C717-6C0BD3C4519F}"/>
              </a:ext>
            </a:extLst>
          </p:cNvPr>
          <p:cNvPicPr>
            <a:picLocks noChangeAspect="1"/>
          </p:cNvPicPr>
          <p:nvPr/>
        </p:nvPicPr>
        <p:blipFill>
          <a:blip r:embed="rId10"/>
          <a:stretch>
            <a:fillRect/>
          </a:stretch>
        </p:blipFill>
        <p:spPr>
          <a:xfrm>
            <a:off x="6572436" y="3878445"/>
            <a:ext cx="2016167" cy="1512125"/>
          </a:xfrm>
          <a:prstGeom prst="rect">
            <a:avLst/>
          </a:prstGeom>
        </p:spPr>
      </p:pic>
      <p:sp>
        <p:nvSpPr>
          <p:cNvPr id="25" name="Tekstvak 24">
            <a:extLst>
              <a:ext uri="{FF2B5EF4-FFF2-40B4-BE49-F238E27FC236}">
                <a16:creationId xmlns:a16="http://schemas.microsoft.com/office/drawing/2014/main" id="{EB2AC713-F779-DA75-CE20-F96F53FD9CAA}"/>
              </a:ext>
            </a:extLst>
          </p:cNvPr>
          <p:cNvSpPr txBox="1"/>
          <p:nvPr/>
        </p:nvSpPr>
        <p:spPr>
          <a:xfrm>
            <a:off x="6499269" y="5409424"/>
            <a:ext cx="2016167" cy="923330"/>
          </a:xfrm>
          <a:prstGeom prst="rect">
            <a:avLst/>
          </a:prstGeom>
          <a:noFill/>
        </p:spPr>
        <p:txBody>
          <a:bodyPr wrap="square" rtlCol="0">
            <a:spAutoFit/>
          </a:bodyPr>
          <a:lstStyle/>
          <a:p>
            <a:r>
              <a:rPr lang="nl-NL" dirty="0"/>
              <a:t>Thymoom kan zich door uitpuilende ogen openbaren</a:t>
            </a:r>
          </a:p>
        </p:txBody>
      </p:sp>
    </p:spTree>
    <p:extLst>
      <p:ext uri="{BB962C8B-B14F-4D97-AF65-F5344CB8AC3E}">
        <p14:creationId xmlns:p14="http://schemas.microsoft.com/office/powerpoint/2010/main" val="29549778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normAutofit/>
          </a:bodyPr>
          <a:lstStyle/>
          <a:p>
            <a:r>
              <a:rPr lang="nl-NL" dirty="0">
                <a:solidFill>
                  <a:schemeClr val="tx1"/>
                </a:solidFill>
              </a:rPr>
              <a:t>Indicaties zijn vaak samenhangend,</a:t>
            </a:r>
            <a:br>
              <a:rPr lang="nl-NL" dirty="0">
                <a:solidFill>
                  <a:schemeClr val="tx1"/>
                </a:solidFill>
              </a:rPr>
            </a:br>
            <a:r>
              <a:rPr lang="nl-NL" dirty="0">
                <a:solidFill>
                  <a:schemeClr val="tx1"/>
                </a:solidFill>
              </a:rPr>
              <a:t>soms complex en soms verwarrend.</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p:txBody>
          <a:bodyPr/>
          <a:lstStyle/>
          <a:p>
            <a:r>
              <a:rPr lang="nl-NL" dirty="0">
                <a:solidFill>
                  <a:srgbClr val="0070C0"/>
                </a:solidFill>
              </a:rPr>
              <a:t>Algemene indruk</a:t>
            </a:r>
          </a:p>
          <a:p>
            <a:r>
              <a:rPr lang="nl-NL" dirty="0">
                <a:solidFill>
                  <a:srgbClr val="0070C0"/>
                </a:solidFill>
              </a:rPr>
              <a:t>Vacht</a:t>
            </a:r>
          </a:p>
          <a:p>
            <a:pPr marL="45720" indent="0">
              <a:buNone/>
            </a:pPr>
            <a:endParaRPr lang="nl-NL" dirty="0">
              <a:solidFill>
                <a:srgbClr val="0070C0"/>
              </a:solidFill>
            </a:endParaRPr>
          </a:p>
          <a:p>
            <a:r>
              <a:rPr lang="nl-NL" dirty="0">
                <a:solidFill>
                  <a:srgbClr val="0070C0"/>
                </a:solidFill>
              </a:rPr>
              <a:t>Ogen</a:t>
            </a:r>
          </a:p>
          <a:p>
            <a:r>
              <a:rPr lang="nl-NL" dirty="0">
                <a:solidFill>
                  <a:srgbClr val="0070C0"/>
                </a:solidFill>
              </a:rPr>
              <a:t>Neus</a:t>
            </a:r>
          </a:p>
          <a:p>
            <a:r>
              <a:rPr lang="nl-NL" dirty="0">
                <a:solidFill>
                  <a:srgbClr val="0070C0"/>
                </a:solidFill>
              </a:rPr>
              <a:t>Gebit</a:t>
            </a:r>
          </a:p>
          <a:p>
            <a:r>
              <a:rPr lang="nl-NL" dirty="0">
                <a:solidFill>
                  <a:srgbClr val="0070C0"/>
                </a:solidFill>
              </a:rPr>
              <a:t>Spijsvertering</a:t>
            </a:r>
          </a:p>
          <a:p>
            <a:r>
              <a:rPr lang="nl-NL" dirty="0">
                <a:solidFill>
                  <a:srgbClr val="0070C0"/>
                </a:solidFill>
              </a:rPr>
              <a:t>Gewrichten</a:t>
            </a:r>
          </a:p>
          <a:p>
            <a:endParaRPr lang="nl-NL" dirty="0"/>
          </a:p>
        </p:txBody>
      </p:sp>
      <p:sp>
        <p:nvSpPr>
          <p:cNvPr id="4" name="Tijdelijke aanduiding voor inhoud 3">
            <a:extLst>
              <a:ext uri="{FF2B5EF4-FFF2-40B4-BE49-F238E27FC236}">
                <a16:creationId xmlns:a16="http://schemas.microsoft.com/office/drawing/2014/main" id="{EABB486A-558A-40AB-2BF0-C7F3FF9C715C}"/>
              </a:ext>
            </a:extLst>
          </p:cNvPr>
          <p:cNvSpPr>
            <a:spLocks noGrp="1"/>
          </p:cNvSpPr>
          <p:nvPr>
            <p:ph sz="half" idx="2"/>
          </p:nvPr>
        </p:nvSpPr>
        <p:spPr/>
        <p:txBody>
          <a:bodyPr/>
          <a:lstStyle/>
          <a:p>
            <a:endParaRPr lang="nl-NL" dirty="0">
              <a:solidFill>
                <a:srgbClr val="0070C0"/>
              </a:solidFill>
            </a:endParaRPr>
          </a:p>
          <a:p>
            <a:r>
              <a:rPr lang="nl-NL" dirty="0">
                <a:solidFill>
                  <a:srgbClr val="0070C0"/>
                </a:solidFill>
              </a:rPr>
              <a:t>Huid</a:t>
            </a:r>
          </a:p>
          <a:p>
            <a:r>
              <a:rPr lang="nl-NL" dirty="0">
                <a:solidFill>
                  <a:srgbClr val="0070C0"/>
                </a:solidFill>
              </a:rPr>
              <a:t>Oren</a:t>
            </a:r>
          </a:p>
          <a:p>
            <a:endParaRPr lang="nl-NL" dirty="0">
              <a:solidFill>
                <a:srgbClr val="0070C0"/>
              </a:solidFill>
            </a:endParaRPr>
          </a:p>
          <a:p>
            <a:r>
              <a:rPr lang="nl-NL" dirty="0">
                <a:solidFill>
                  <a:srgbClr val="0070C0"/>
                </a:solidFill>
              </a:rPr>
              <a:t>Longen en hart</a:t>
            </a:r>
          </a:p>
          <a:p>
            <a:endParaRPr lang="nl-NL" dirty="0">
              <a:solidFill>
                <a:srgbClr val="0070C0"/>
              </a:solidFill>
            </a:endParaRPr>
          </a:p>
          <a:p>
            <a:r>
              <a:rPr lang="nl-NL" dirty="0">
                <a:solidFill>
                  <a:srgbClr val="0070C0"/>
                </a:solidFill>
              </a:rPr>
              <a:t>Geslachtsorgaan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11" name="Tekstvak 10">
            <a:extLst>
              <a:ext uri="{FF2B5EF4-FFF2-40B4-BE49-F238E27FC236}">
                <a16:creationId xmlns:a16="http://schemas.microsoft.com/office/drawing/2014/main" id="{5F9790E7-1D8D-C080-7D74-2675839B2118}"/>
              </a:ext>
            </a:extLst>
          </p:cNvPr>
          <p:cNvSpPr txBox="1"/>
          <p:nvPr/>
        </p:nvSpPr>
        <p:spPr>
          <a:xfrm>
            <a:off x="1169509" y="5908442"/>
            <a:ext cx="8469444" cy="646331"/>
          </a:xfrm>
          <a:prstGeom prst="rect">
            <a:avLst/>
          </a:prstGeom>
          <a:noFill/>
        </p:spPr>
        <p:txBody>
          <a:bodyPr wrap="square" rtlCol="0">
            <a:spAutoFit/>
          </a:bodyPr>
          <a:lstStyle/>
          <a:p>
            <a:r>
              <a:rPr lang="nl-NL" dirty="0"/>
              <a:t>Uiting van ongemak , Pijn, Oorzaak en gevolg , Reacties , Seizoenen hebben invloed , Zichtbaar en Onzichtbaar , Verborgen en indirecte aandoeningen , Prooidier </a:t>
            </a:r>
          </a:p>
        </p:txBody>
      </p:sp>
      <p:pic>
        <p:nvPicPr>
          <p:cNvPr id="5" name="Graphic 4" descr="Roos">
            <a:extLst>
              <a:ext uri="{FF2B5EF4-FFF2-40B4-BE49-F238E27FC236}">
                <a16:creationId xmlns:a16="http://schemas.microsoft.com/office/drawing/2014/main" id="{5B512B47-5C19-E8E3-8F7A-E3905BFA9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8" name="Tekstvak 7">
            <a:extLst>
              <a:ext uri="{FF2B5EF4-FFF2-40B4-BE49-F238E27FC236}">
                <a16:creationId xmlns:a16="http://schemas.microsoft.com/office/drawing/2014/main" id="{AFD06393-F67F-13C8-DC76-65C6C43BD370}"/>
              </a:ext>
            </a:extLst>
          </p:cNvPr>
          <p:cNvSpPr txBox="1"/>
          <p:nvPr/>
        </p:nvSpPr>
        <p:spPr>
          <a:xfrm>
            <a:off x="11627896" y="6523349"/>
            <a:ext cx="494973" cy="369332"/>
          </a:xfrm>
          <a:prstGeom prst="rect">
            <a:avLst/>
          </a:prstGeom>
          <a:noFill/>
        </p:spPr>
        <p:txBody>
          <a:bodyPr wrap="square" rtlCol="0">
            <a:spAutoFit/>
          </a:bodyPr>
          <a:lstStyle/>
          <a:p>
            <a:r>
              <a:rPr lang="nl-NL" dirty="0"/>
              <a:t>03</a:t>
            </a:r>
          </a:p>
        </p:txBody>
      </p:sp>
    </p:spTree>
    <p:extLst>
      <p:ext uri="{BB962C8B-B14F-4D97-AF65-F5344CB8AC3E}">
        <p14:creationId xmlns:p14="http://schemas.microsoft.com/office/powerpoint/2010/main" val="3631891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Neus : vaak indirecte oorzaak</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400"/>
            <a:ext cx="6109447" cy="2031476"/>
          </a:xfrm>
        </p:spPr>
        <p:txBody>
          <a:bodyPr/>
          <a:lstStyle/>
          <a:p>
            <a:r>
              <a:rPr lang="nl-NL" dirty="0"/>
              <a:t>Niezen</a:t>
            </a:r>
          </a:p>
          <a:p>
            <a:r>
              <a:rPr lang="nl-NL" dirty="0"/>
              <a:t>Met open bek ademen</a:t>
            </a:r>
          </a:p>
          <a:p>
            <a:r>
              <a:rPr lang="nl-NL" dirty="0"/>
              <a:t>Afscheiding uit neus (snot)</a:t>
            </a:r>
          </a:p>
          <a:p>
            <a:r>
              <a:rPr lang="nl-NL" dirty="0"/>
              <a:t>Sloom zijn en minder actief</a:t>
            </a:r>
          </a:p>
          <a:p>
            <a:endParaRPr lang="nl-NL" dirty="0"/>
          </a:p>
        </p:txBody>
      </p:sp>
      <p:sp>
        <p:nvSpPr>
          <p:cNvPr id="4" name="Tijdelijke aanduiding voor inhoud 3">
            <a:extLst>
              <a:ext uri="{FF2B5EF4-FFF2-40B4-BE49-F238E27FC236}">
                <a16:creationId xmlns:a16="http://schemas.microsoft.com/office/drawing/2014/main" id="{EABB486A-558A-40AB-2BF0-C7F3FF9C715C}"/>
              </a:ext>
            </a:extLst>
          </p:cNvPr>
          <p:cNvSpPr>
            <a:spLocks noGrp="1"/>
          </p:cNvSpPr>
          <p:nvPr>
            <p:ph sz="half" idx="2"/>
          </p:nvPr>
        </p:nvSpPr>
        <p:spPr>
          <a:xfrm>
            <a:off x="5567455" y="2057398"/>
            <a:ext cx="3527997" cy="2031476"/>
          </a:xfrm>
        </p:spPr>
        <p:txBody>
          <a:bodyPr/>
          <a:lstStyle/>
          <a:p>
            <a:r>
              <a:rPr lang="nl-NL" dirty="0"/>
              <a:t>Afscheiding uit ogen</a:t>
            </a:r>
          </a:p>
          <a:p>
            <a:r>
              <a:rPr lang="nl-NL" dirty="0"/>
              <a:t>Vieze voorpootjes</a:t>
            </a:r>
          </a:p>
          <a:p>
            <a:r>
              <a:rPr lang="nl-NL" dirty="0"/>
              <a:t>Dit kan het gevolg zijn van </a:t>
            </a:r>
            <a:r>
              <a:rPr lang="nl-NL" dirty="0">
                <a:solidFill>
                  <a:srgbClr val="FF0000"/>
                </a:solidFill>
              </a:rPr>
              <a:t>Syfilis of Myxomatose</a:t>
            </a:r>
          </a:p>
          <a:p>
            <a:endParaRPr lang="nl-NL" dirty="0"/>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5" name="Graphic 4" descr="Roos">
            <a:extLst>
              <a:ext uri="{FF2B5EF4-FFF2-40B4-BE49-F238E27FC236}">
                <a16:creationId xmlns:a16="http://schemas.microsoft.com/office/drawing/2014/main" id="{3F325901-8AE9-7570-A8F0-60D847FBF6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E6617EF4-2CFC-D228-8360-271D755E9303}"/>
              </a:ext>
            </a:extLst>
          </p:cNvPr>
          <p:cNvSpPr txBox="1"/>
          <p:nvPr/>
        </p:nvSpPr>
        <p:spPr>
          <a:xfrm>
            <a:off x="11627896" y="6523349"/>
            <a:ext cx="494973" cy="369332"/>
          </a:xfrm>
          <a:prstGeom prst="rect">
            <a:avLst/>
          </a:prstGeom>
          <a:noFill/>
        </p:spPr>
        <p:txBody>
          <a:bodyPr wrap="square" rtlCol="0">
            <a:spAutoFit/>
          </a:bodyPr>
          <a:lstStyle/>
          <a:p>
            <a:r>
              <a:rPr lang="nl-NL" dirty="0"/>
              <a:t>28</a:t>
            </a:r>
          </a:p>
        </p:txBody>
      </p:sp>
      <p:sp>
        <p:nvSpPr>
          <p:cNvPr id="8" name="Tijdelijke aanduiding voor inhoud 2">
            <a:extLst>
              <a:ext uri="{FF2B5EF4-FFF2-40B4-BE49-F238E27FC236}">
                <a16:creationId xmlns:a16="http://schemas.microsoft.com/office/drawing/2014/main" id="{5FC7B4EA-4F9F-5E1B-7CE0-ADE6CE1B917E}"/>
              </a:ext>
            </a:extLst>
          </p:cNvPr>
          <p:cNvSpPr txBox="1">
            <a:spLocks/>
          </p:cNvSpPr>
          <p:nvPr/>
        </p:nvSpPr>
        <p:spPr>
          <a:xfrm>
            <a:off x="1142999" y="4180314"/>
            <a:ext cx="8596456" cy="234303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B050"/>
                </a:solidFill>
              </a:rPr>
              <a:t>Snot uitspoelen met fysiologische zoutoplossing met acetylcysteïne</a:t>
            </a:r>
          </a:p>
          <a:p>
            <a:r>
              <a:rPr lang="nl-NL" dirty="0">
                <a:solidFill>
                  <a:srgbClr val="FFC000"/>
                </a:solidFill>
              </a:rPr>
              <a:t>Irritatie door stof is </a:t>
            </a:r>
            <a:r>
              <a:rPr lang="nl-NL" dirty="0">
                <a:solidFill>
                  <a:srgbClr val="00B050"/>
                </a:solidFill>
              </a:rPr>
              <a:t>andere Hooi en/of bodembedekking</a:t>
            </a:r>
          </a:p>
          <a:p>
            <a:r>
              <a:rPr lang="nl-NL" dirty="0">
                <a:solidFill>
                  <a:srgbClr val="FFC000"/>
                </a:solidFill>
              </a:rPr>
              <a:t>Verkalking in de neusgangen (rinoliet)</a:t>
            </a:r>
          </a:p>
          <a:p>
            <a:r>
              <a:rPr lang="nl-NL" dirty="0">
                <a:solidFill>
                  <a:srgbClr val="FFC000"/>
                </a:solidFill>
              </a:rPr>
              <a:t>Regelmatige door iets in de neus grasstukje of vliesje</a:t>
            </a:r>
          </a:p>
          <a:p>
            <a:r>
              <a:rPr lang="nl-NL" dirty="0">
                <a:solidFill>
                  <a:srgbClr val="FFC000"/>
                </a:solidFill>
              </a:rPr>
              <a:t>Door bacteriologische infectie door sinisitus</a:t>
            </a:r>
          </a:p>
        </p:txBody>
      </p:sp>
      <p:pic>
        <p:nvPicPr>
          <p:cNvPr id="10" name="Afbeelding 9">
            <a:extLst>
              <a:ext uri="{FF2B5EF4-FFF2-40B4-BE49-F238E27FC236}">
                <a16:creationId xmlns:a16="http://schemas.microsoft.com/office/drawing/2014/main" id="{50D8E568-13C6-6003-0206-E019ECDB9864}"/>
              </a:ext>
            </a:extLst>
          </p:cNvPr>
          <p:cNvPicPr>
            <a:picLocks noChangeAspect="1"/>
          </p:cNvPicPr>
          <p:nvPr/>
        </p:nvPicPr>
        <p:blipFill>
          <a:blip r:embed="rId7"/>
          <a:stretch>
            <a:fillRect/>
          </a:stretch>
        </p:blipFill>
        <p:spPr>
          <a:xfrm>
            <a:off x="7914233" y="4871556"/>
            <a:ext cx="3112298" cy="1142214"/>
          </a:xfrm>
          <a:prstGeom prst="rect">
            <a:avLst/>
          </a:prstGeom>
        </p:spPr>
      </p:pic>
      <p:pic>
        <p:nvPicPr>
          <p:cNvPr id="13" name="Afbeelding 12">
            <a:extLst>
              <a:ext uri="{FF2B5EF4-FFF2-40B4-BE49-F238E27FC236}">
                <a16:creationId xmlns:a16="http://schemas.microsoft.com/office/drawing/2014/main" id="{5BE9FD75-AFF6-793A-0E1E-493438DA41A6}"/>
              </a:ext>
            </a:extLst>
          </p:cNvPr>
          <p:cNvPicPr>
            <a:picLocks noChangeAspect="1"/>
          </p:cNvPicPr>
          <p:nvPr/>
        </p:nvPicPr>
        <p:blipFill>
          <a:blip r:embed="rId8"/>
          <a:stretch>
            <a:fillRect/>
          </a:stretch>
        </p:blipFill>
        <p:spPr>
          <a:xfrm>
            <a:off x="9739454" y="1977793"/>
            <a:ext cx="1279065" cy="1013748"/>
          </a:xfrm>
          <a:prstGeom prst="rect">
            <a:avLst/>
          </a:prstGeom>
        </p:spPr>
      </p:pic>
      <p:pic>
        <p:nvPicPr>
          <p:cNvPr id="15" name="Afbeelding 14">
            <a:extLst>
              <a:ext uri="{FF2B5EF4-FFF2-40B4-BE49-F238E27FC236}">
                <a16:creationId xmlns:a16="http://schemas.microsoft.com/office/drawing/2014/main" id="{577ACF98-9548-D7BC-351E-60F8E49FC3A0}"/>
              </a:ext>
            </a:extLst>
          </p:cNvPr>
          <p:cNvPicPr>
            <a:picLocks noChangeAspect="1"/>
          </p:cNvPicPr>
          <p:nvPr/>
        </p:nvPicPr>
        <p:blipFill>
          <a:blip r:embed="rId9"/>
          <a:stretch>
            <a:fillRect/>
          </a:stretch>
        </p:blipFill>
        <p:spPr>
          <a:xfrm>
            <a:off x="8508823" y="3397632"/>
            <a:ext cx="2509696" cy="833656"/>
          </a:xfrm>
          <a:prstGeom prst="rect">
            <a:avLst/>
          </a:prstGeom>
        </p:spPr>
      </p:pic>
    </p:spTree>
    <p:extLst>
      <p:ext uri="{BB962C8B-B14F-4D97-AF65-F5344CB8AC3E}">
        <p14:creationId xmlns:p14="http://schemas.microsoft.com/office/powerpoint/2010/main" val="270388219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Longen en hart :</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4953001" cy="3033075"/>
          </a:xfrm>
        </p:spPr>
        <p:txBody>
          <a:bodyPr/>
          <a:lstStyle/>
          <a:p>
            <a:r>
              <a:rPr lang="nl-NL" dirty="0">
                <a:solidFill>
                  <a:srgbClr val="002060"/>
                </a:solidFill>
              </a:rPr>
              <a:t>Indicatie longprobleem</a:t>
            </a:r>
          </a:p>
          <a:p>
            <a:endParaRPr lang="nl-NL" dirty="0"/>
          </a:p>
          <a:p>
            <a:r>
              <a:rPr lang="nl-NL" dirty="0"/>
              <a:t>Kortademig </a:t>
            </a:r>
          </a:p>
          <a:p>
            <a:r>
              <a:rPr lang="nl-NL" dirty="0"/>
              <a:t>Snel ademen </a:t>
            </a:r>
          </a:p>
          <a:p>
            <a:r>
              <a:rPr lang="nl-NL" dirty="0"/>
              <a:t>Piepend geluid</a:t>
            </a:r>
          </a:p>
          <a:p>
            <a:r>
              <a:rPr lang="nl-NL" dirty="0"/>
              <a:t>Afscheiding uit neus</a:t>
            </a:r>
          </a:p>
        </p:txBody>
      </p:sp>
      <p:sp>
        <p:nvSpPr>
          <p:cNvPr id="4" name="Tijdelijke aanduiding voor inhoud 3">
            <a:extLst>
              <a:ext uri="{FF2B5EF4-FFF2-40B4-BE49-F238E27FC236}">
                <a16:creationId xmlns:a16="http://schemas.microsoft.com/office/drawing/2014/main" id="{EABB486A-558A-40AB-2BF0-C7F3FF9C715C}"/>
              </a:ext>
            </a:extLst>
          </p:cNvPr>
          <p:cNvSpPr>
            <a:spLocks noGrp="1"/>
          </p:cNvSpPr>
          <p:nvPr>
            <p:ph sz="half" idx="2"/>
          </p:nvPr>
        </p:nvSpPr>
        <p:spPr>
          <a:xfrm>
            <a:off x="6096000" y="2057399"/>
            <a:ext cx="4926491" cy="3033075"/>
          </a:xfrm>
        </p:spPr>
        <p:txBody>
          <a:bodyPr/>
          <a:lstStyle/>
          <a:p>
            <a:r>
              <a:rPr lang="nl-NL" dirty="0">
                <a:solidFill>
                  <a:srgbClr val="002060"/>
                </a:solidFill>
              </a:rPr>
              <a:t>Indicatie hartprobleem</a:t>
            </a:r>
          </a:p>
          <a:p>
            <a:endParaRPr lang="nl-NL" dirty="0"/>
          </a:p>
          <a:p>
            <a:r>
              <a:rPr lang="nl-NL" dirty="0"/>
              <a:t>Blauwige tong</a:t>
            </a:r>
          </a:p>
          <a:p>
            <a:r>
              <a:rPr lang="nl-NL" dirty="0"/>
              <a:t>Ondertemperatuur</a:t>
            </a:r>
          </a:p>
          <a:p>
            <a:r>
              <a:rPr lang="nl-NL" dirty="0"/>
              <a:t>Nervositeit</a:t>
            </a:r>
          </a:p>
          <a:p>
            <a:r>
              <a:rPr lang="nl-NL" dirty="0"/>
              <a:t>Suffig en ineengedoken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5" name="Graphic 4" descr="Roos">
            <a:extLst>
              <a:ext uri="{FF2B5EF4-FFF2-40B4-BE49-F238E27FC236}">
                <a16:creationId xmlns:a16="http://schemas.microsoft.com/office/drawing/2014/main" id="{E9A45DF1-6113-FF89-9DA3-6D1E7E8659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369164A3-2770-276A-BDED-AD50963A204F}"/>
              </a:ext>
            </a:extLst>
          </p:cNvPr>
          <p:cNvSpPr txBox="1"/>
          <p:nvPr/>
        </p:nvSpPr>
        <p:spPr>
          <a:xfrm>
            <a:off x="11627896" y="6523349"/>
            <a:ext cx="494973" cy="369332"/>
          </a:xfrm>
          <a:prstGeom prst="rect">
            <a:avLst/>
          </a:prstGeom>
          <a:noFill/>
        </p:spPr>
        <p:txBody>
          <a:bodyPr wrap="square" rtlCol="0">
            <a:spAutoFit/>
          </a:bodyPr>
          <a:lstStyle/>
          <a:p>
            <a:r>
              <a:rPr lang="nl-NL" dirty="0"/>
              <a:t>29</a:t>
            </a:r>
          </a:p>
        </p:txBody>
      </p:sp>
      <p:sp>
        <p:nvSpPr>
          <p:cNvPr id="8" name="Tekstvak 7">
            <a:extLst>
              <a:ext uri="{FF2B5EF4-FFF2-40B4-BE49-F238E27FC236}">
                <a16:creationId xmlns:a16="http://schemas.microsoft.com/office/drawing/2014/main" id="{0A42E50F-144B-6908-E0D0-DCAD536182C3}"/>
              </a:ext>
            </a:extLst>
          </p:cNvPr>
          <p:cNvSpPr txBox="1"/>
          <p:nvPr/>
        </p:nvSpPr>
        <p:spPr>
          <a:xfrm>
            <a:off x="1142999" y="5325070"/>
            <a:ext cx="3582185" cy="1200329"/>
          </a:xfrm>
          <a:prstGeom prst="rect">
            <a:avLst/>
          </a:prstGeom>
          <a:noFill/>
        </p:spPr>
        <p:txBody>
          <a:bodyPr wrap="square" rtlCol="0">
            <a:spAutoFit/>
          </a:bodyPr>
          <a:lstStyle/>
          <a:p>
            <a:r>
              <a:rPr lang="nl-NL" dirty="0"/>
              <a:t>Bij irritatie van de luchtwegen door bv stoffige bodembedekking </a:t>
            </a:r>
          </a:p>
          <a:p>
            <a:r>
              <a:rPr lang="nl-NL" dirty="0">
                <a:solidFill>
                  <a:srgbClr val="00B050"/>
                </a:solidFill>
              </a:rPr>
              <a:t>Bodembedekking wijzigen</a:t>
            </a:r>
          </a:p>
          <a:p>
            <a:r>
              <a:rPr lang="nl-NL" dirty="0">
                <a:solidFill>
                  <a:srgbClr val="00B050"/>
                </a:solidFill>
              </a:rPr>
              <a:t>Tijmthee geven i.p.v. water</a:t>
            </a:r>
          </a:p>
        </p:txBody>
      </p:sp>
      <p:sp>
        <p:nvSpPr>
          <p:cNvPr id="9" name="Tekstvak 8">
            <a:extLst>
              <a:ext uri="{FF2B5EF4-FFF2-40B4-BE49-F238E27FC236}">
                <a16:creationId xmlns:a16="http://schemas.microsoft.com/office/drawing/2014/main" id="{1D90BD0E-157C-018D-96E5-D0F68B774164}"/>
              </a:ext>
            </a:extLst>
          </p:cNvPr>
          <p:cNvSpPr txBox="1"/>
          <p:nvPr/>
        </p:nvSpPr>
        <p:spPr>
          <a:xfrm>
            <a:off x="6081747" y="5325070"/>
            <a:ext cx="3582185" cy="1200329"/>
          </a:xfrm>
          <a:prstGeom prst="rect">
            <a:avLst/>
          </a:prstGeom>
          <a:noFill/>
        </p:spPr>
        <p:txBody>
          <a:bodyPr wrap="square" rtlCol="0">
            <a:spAutoFit/>
          </a:bodyPr>
          <a:lstStyle/>
          <a:p>
            <a:r>
              <a:rPr lang="nl-NL" dirty="0"/>
              <a:t>Bij obesitas </a:t>
            </a:r>
          </a:p>
          <a:p>
            <a:r>
              <a:rPr lang="nl-NL" dirty="0">
                <a:solidFill>
                  <a:srgbClr val="00B050"/>
                </a:solidFill>
              </a:rPr>
              <a:t>Bijvoeding sterk minderen</a:t>
            </a:r>
          </a:p>
          <a:p>
            <a:r>
              <a:rPr lang="nl-NL" dirty="0">
                <a:solidFill>
                  <a:srgbClr val="00B050"/>
                </a:solidFill>
              </a:rPr>
              <a:t>Calorie-armer voeding geven</a:t>
            </a:r>
          </a:p>
          <a:p>
            <a:r>
              <a:rPr lang="nl-NL" dirty="0">
                <a:solidFill>
                  <a:srgbClr val="00B050"/>
                </a:solidFill>
              </a:rPr>
              <a:t>Beweging stimuleren </a:t>
            </a:r>
          </a:p>
        </p:txBody>
      </p:sp>
    </p:spTree>
    <p:extLst>
      <p:ext uri="{BB962C8B-B14F-4D97-AF65-F5344CB8AC3E}">
        <p14:creationId xmlns:p14="http://schemas.microsoft.com/office/powerpoint/2010/main" val="3554049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Gebit : Olifanten tanden en haakjes</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5" name="Graphic 4" descr="Roos">
            <a:extLst>
              <a:ext uri="{FF2B5EF4-FFF2-40B4-BE49-F238E27FC236}">
                <a16:creationId xmlns:a16="http://schemas.microsoft.com/office/drawing/2014/main" id="{96DA50B5-09B4-6C3B-4E73-000B9A04F9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8796860F-6DE1-D6DF-0BBC-BB7F9F25FADE}"/>
              </a:ext>
            </a:extLst>
          </p:cNvPr>
          <p:cNvSpPr txBox="1"/>
          <p:nvPr/>
        </p:nvSpPr>
        <p:spPr>
          <a:xfrm>
            <a:off x="11627896" y="6523349"/>
            <a:ext cx="583784" cy="369332"/>
          </a:xfrm>
          <a:prstGeom prst="rect">
            <a:avLst/>
          </a:prstGeom>
          <a:noFill/>
        </p:spPr>
        <p:txBody>
          <a:bodyPr wrap="square" rtlCol="0">
            <a:spAutoFit/>
          </a:bodyPr>
          <a:lstStyle/>
          <a:p>
            <a:r>
              <a:rPr lang="nl-NL" dirty="0"/>
              <a:t>30a</a:t>
            </a:r>
          </a:p>
        </p:txBody>
      </p:sp>
      <p:sp>
        <p:nvSpPr>
          <p:cNvPr id="8" name="Tekstvak 7">
            <a:extLst>
              <a:ext uri="{FF2B5EF4-FFF2-40B4-BE49-F238E27FC236}">
                <a16:creationId xmlns:a16="http://schemas.microsoft.com/office/drawing/2014/main" id="{B0242AB4-61A7-52C3-E849-CE787ECCF06C}"/>
              </a:ext>
            </a:extLst>
          </p:cNvPr>
          <p:cNvSpPr txBox="1"/>
          <p:nvPr/>
        </p:nvSpPr>
        <p:spPr>
          <a:xfrm>
            <a:off x="1143000" y="5423192"/>
            <a:ext cx="10727703" cy="523220"/>
          </a:xfrm>
          <a:prstGeom prst="rect">
            <a:avLst/>
          </a:prstGeom>
          <a:noFill/>
        </p:spPr>
        <p:txBody>
          <a:bodyPr wrap="square" rtlCol="0">
            <a:spAutoFit/>
          </a:bodyPr>
          <a:lstStyle/>
          <a:p>
            <a:r>
              <a:rPr lang="nl-NL" sz="2800" dirty="0"/>
              <a:t>De volgende sessie gaat hier dieper op in door Nico Schoemaker UUFD </a:t>
            </a:r>
          </a:p>
        </p:txBody>
      </p:sp>
      <p:pic>
        <p:nvPicPr>
          <p:cNvPr id="10" name="Afbeelding 9">
            <a:extLst>
              <a:ext uri="{FF2B5EF4-FFF2-40B4-BE49-F238E27FC236}">
                <a16:creationId xmlns:a16="http://schemas.microsoft.com/office/drawing/2014/main" id="{C7EC1776-EAFA-E8F0-257C-1E1782A1C09C}"/>
              </a:ext>
            </a:extLst>
          </p:cNvPr>
          <p:cNvPicPr>
            <a:picLocks noChangeAspect="1"/>
          </p:cNvPicPr>
          <p:nvPr/>
        </p:nvPicPr>
        <p:blipFill>
          <a:blip r:embed="rId7"/>
          <a:stretch>
            <a:fillRect/>
          </a:stretch>
        </p:blipFill>
        <p:spPr>
          <a:xfrm>
            <a:off x="1143000" y="2132782"/>
            <a:ext cx="3466707" cy="2310560"/>
          </a:xfrm>
          <a:prstGeom prst="rect">
            <a:avLst/>
          </a:prstGeom>
        </p:spPr>
      </p:pic>
      <p:pic>
        <p:nvPicPr>
          <p:cNvPr id="13" name="Afbeelding 12">
            <a:extLst>
              <a:ext uri="{FF2B5EF4-FFF2-40B4-BE49-F238E27FC236}">
                <a16:creationId xmlns:a16="http://schemas.microsoft.com/office/drawing/2014/main" id="{EB39F19D-E399-CB74-F7C3-AD7CF469294B}"/>
              </a:ext>
            </a:extLst>
          </p:cNvPr>
          <p:cNvPicPr>
            <a:picLocks noChangeAspect="1"/>
          </p:cNvPicPr>
          <p:nvPr/>
        </p:nvPicPr>
        <p:blipFill>
          <a:blip r:embed="rId8"/>
          <a:stretch>
            <a:fillRect/>
          </a:stretch>
        </p:blipFill>
        <p:spPr>
          <a:xfrm>
            <a:off x="8578392" y="4273337"/>
            <a:ext cx="2891672" cy="1228961"/>
          </a:xfrm>
          <a:prstGeom prst="rect">
            <a:avLst/>
          </a:prstGeom>
        </p:spPr>
      </p:pic>
      <p:pic>
        <p:nvPicPr>
          <p:cNvPr id="17" name="Afbeelding 16">
            <a:extLst>
              <a:ext uri="{FF2B5EF4-FFF2-40B4-BE49-F238E27FC236}">
                <a16:creationId xmlns:a16="http://schemas.microsoft.com/office/drawing/2014/main" id="{6382C2FE-A2D7-0420-8752-2AD5CE119E0C}"/>
              </a:ext>
            </a:extLst>
          </p:cNvPr>
          <p:cNvPicPr>
            <a:picLocks noChangeAspect="1"/>
          </p:cNvPicPr>
          <p:nvPr/>
        </p:nvPicPr>
        <p:blipFill>
          <a:blip r:embed="rId9"/>
          <a:stretch>
            <a:fillRect/>
          </a:stretch>
        </p:blipFill>
        <p:spPr>
          <a:xfrm>
            <a:off x="4609707" y="2132781"/>
            <a:ext cx="1802942" cy="2311464"/>
          </a:xfrm>
          <a:prstGeom prst="rect">
            <a:avLst/>
          </a:prstGeom>
        </p:spPr>
      </p:pic>
      <p:pic>
        <p:nvPicPr>
          <p:cNvPr id="19" name="Afbeelding 18">
            <a:extLst>
              <a:ext uri="{FF2B5EF4-FFF2-40B4-BE49-F238E27FC236}">
                <a16:creationId xmlns:a16="http://schemas.microsoft.com/office/drawing/2014/main" id="{F45C68E4-C437-3B8D-F7BB-34601DC27E39}"/>
              </a:ext>
            </a:extLst>
          </p:cNvPr>
          <p:cNvPicPr>
            <a:picLocks noChangeAspect="1"/>
          </p:cNvPicPr>
          <p:nvPr/>
        </p:nvPicPr>
        <p:blipFill>
          <a:blip r:embed="rId10"/>
          <a:stretch>
            <a:fillRect/>
          </a:stretch>
        </p:blipFill>
        <p:spPr>
          <a:xfrm>
            <a:off x="6412649" y="2132780"/>
            <a:ext cx="1727909" cy="2305524"/>
          </a:xfrm>
          <a:prstGeom prst="rect">
            <a:avLst/>
          </a:prstGeom>
        </p:spPr>
      </p:pic>
      <p:pic>
        <p:nvPicPr>
          <p:cNvPr id="21" name="Afbeelding 20">
            <a:extLst>
              <a:ext uri="{FF2B5EF4-FFF2-40B4-BE49-F238E27FC236}">
                <a16:creationId xmlns:a16="http://schemas.microsoft.com/office/drawing/2014/main" id="{23397042-A1AB-0D10-CE44-C5C79AE5DF24}"/>
              </a:ext>
            </a:extLst>
          </p:cNvPr>
          <p:cNvPicPr>
            <a:picLocks noChangeAspect="1"/>
          </p:cNvPicPr>
          <p:nvPr/>
        </p:nvPicPr>
        <p:blipFill>
          <a:blip r:embed="rId11"/>
          <a:stretch>
            <a:fillRect/>
          </a:stretch>
        </p:blipFill>
        <p:spPr>
          <a:xfrm>
            <a:off x="8140558" y="2132780"/>
            <a:ext cx="2726430" cy="1818529"/>
          </a:xfrm>
          <a:prstGeom prst="rect">
            <a:avLst/>
          </a:prstGeom>
        </p:spPr>
      </p:pic>
    </p:spTree>
    <p:extLst>
      <p:ext uri="{BB962C8B-B14F-4D97-AF65-F5344CB8AC3E}">
        <p14:creationId xmlns:p14="http://schemas.microsoft.com/office/powerpoint/2010/main" val="684809226"/>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Gebit : Calcium gebrek</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5" name="Graphic 4" descr="Roos">
            <a:extLst>
              <a:ext uri="{FF2B5EF4-FFF2-40B4-BE49-F238E27FC236}">
                <a16:creationId xmlns:a16="http://schemas.microsoft.com/office/drawing/2014/main" id="{96DA50B5-09B4-6C3B-4E73-000B9A04F9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8796860F-6DE1-D6DF-0BBC-BB7F9F25FADE}"/>
              </a:ext>
            </a:extLst>
          </p:cNvPr>
          <p:cNvSpPr txBox="1"/>
          <p:nvPr/>
        </p:nvSpPr>
        <p:spPr>
          <a:xfrm>
            <a:off x="11627896" y="6523349"/>
            <a:ext cx="583784" cy="369332"/>
          </a:xfrm>
          <a:prstGeom prst="rect">
            <a:avLst/>
          </a:prstGeom>
          <a:noFill/>
        </p:spPr>
        <p:txBody>
          <a:bodyPr wrap="square" rtlCol="0">
            <a:spAutoFit/>
          </a:bodyPr>
          <a:lstStyle/>
          <a:p>
            <a:r>
              <a:rPr lang="nl-NL" dirty="0"/>
              <a:t>30b</a:t>
            </a:r>
          </a:p>
        </p:txBody>
      </p:sp>
      <p:sp>
        <p:nvSpPr>
          <p:cNvPr id="3" name="Tekstvak 2">
            <a:extLst>
              <a:ext uri="{FF2B5EF4-FFF2-40B4-BE49-F238E27FC236}">
                <a16:creationId xmlns:a16="http://schemas.microsoft.com/office/drawing/2014/main" id="{C1F5561E-B8B5-5A3E-69EC-154D87F7A908}"/>
              </a:ext>
            </a:extLst>
          </p:cNvPr>
          <p:cNvSpPr txBox="1"/>
          <p:nvPr/>
        </p:nvSpPr>
        <p:spPr>
          <a:xfrm>
            <a:off x="1033806" y="2281287"/>
            <a:ext cx="5062194" cy="1015663"/>
          </a:xfrm>
          <a:prstGeom prst="rect">
            <a:avLst/>
          </a:prstGeom>
          <a:noFill/>
        </p:spPr>
        <p:txBody>
          <a:bodyPr wrap="square" rtlCol="0">
            <a:spAutoFit/>
          </a:bodyPr>
          <a:lstStyle/>
          <a:p>
            <a:r>
              <a:rPr lang="nl-NL" dirty="0"/>
              <a:t>Eentje dan maar :</a:t>
            </a:r>
          </a:p>
          <a:p>
            <a:endParaRPr lang="nl-NL" dirty="0"/>
          </a:p>
          <a:p>
            <a:r>
              <a:rPr lang="nl-NL" sz="2400" dirty="0">
                <a:solidFill>
                  <a:srgbClr val="00B050"/>
                </a:solidFill>
              </a:rPr>
              <a:t>Er zijn ribbels op de tanden zichtbaar</a:t>
            </a:r>
          </a:p>
        </p:txBody>
      </p:sp>
      <p:pic>
        <p:nvPicPr>
          <p:cNvPr id="9" name="Afbeelding 8">
            <a:extLst>
              <a:ext uri="{FF2B5EF4-FFF2-40B4-BE49-F238E27FC236}">
                <a16:creationId xmlns:a16="http://schemas.microsoft.com/office/drawing/2014/main" id="{2AA9AAC3-FEC9-DFE6-2F56-671A87340577}"/>
              </a:ext>
            </a:extLst>
          </p:cNvPr>
          <p:cNvPicPr>
            <a:picLocks noChangeAspect="1"/>
          </p:cNvPicPr>
          <p:nvPr/>
        </p:nvPicPr>
        <p:blipFill>
          <a:blip r:embed="rId7"/>
          <a:stretch>
            <a:fillRect/>
          </a:stretch>
        </p:blipFill>
        <p:spPr>
          <a:xfrm>
            <a:off x="1143000" y="3612277"/>
            <a:ext cx="6439437" cy="1970468"/>
          </a:xfrm>
          <a:prstGeom prst="rect">
            <a:avLst/>
          </a:prstGeom>
        </p:spPr>
      </p:pic>
    </p:spTree>
    <p:extLst>
      <p:ext uri="{BB962C8B-B14F-4D97-AF65-F5344CB8AC3E}">
        <p14:creationId xmlns:p14="http://schemas.microsoft.com/office/powerpoint/2010/main" val="2189057163"/>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Voer-transformatie</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Ovaal 4">
            <a:extLst>
              <a:ext uri="{FF2B5EF4-FFF2-40B4-BE49-F238E27FC236}">
                <a16:creationId xmlns:a16="http://schemas.microsoft.com/office/drawing/2014/main" id="{B48A4582-F564-0667-8D18-4BFB746A2B15}"/>
              </a:ext>
            </a:extLst>
          </p:cNvPr>
          <p:cNvSpPr/>
          <p:nvPr/>
        </p:nvSpPr>
        <p:spPr>
          <a:xfrm>
            <a:off x="8178412" y="3731867"/>
            <a:ext cx="978408" cy="945380"/>
          </a:xfrm>
          <a:prstGeom prst="ellipse">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t>Keutels</a:t>
            </a:r>
          </a:p>
        </p:txBody>
      </p:sp>
      <p:sp>
        <p:nvSpPr>
          <p:cNvPr id="7" name="Pijl: gekromd omhoog 6">
            <a:extLst>
              <a:ext uri="{FF2B5EF4-FFF2-40B4-BE49-F238E27FC236}">
                <a16:creationId xmlns:a16="http://schemas.microsoft.com/office/drawing/2014/main" id="{34EB4578-999E-A91B-4D84-4E897AB28883}"/>
              </a:ext>
            </a:extLst>
          </p:cNvPr>
          <p:cNvSpPr/>
          <p:nvPr/>
        </p:nvSpPr>
        <p:spPr>
          <a:xfrm>
            <a:off x="5907740" y="4311487"/>
            <a:ext cx="1216152" cy="73152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Blinde darm</a:t>
            </a:r>
          </a:p>
        </p:txBody>
      </p:sp>
      <p:sp>
        <p:nvSpPr>
          <p:cNvPr id="8" name="Blokboog 7">
            <a:extLst>
              <a:ext uri="{FF2B5EF4-FFF2-40B4-BE49-F238E27FC236}">
                <a16:creationId xmlns:a16="http://schemas.microsoft.com/office/drawing/2014/main" id="{DCCEBB56-7D98-4857-BB0B-F1ADD1640A52}"/>
              </a:ext>
            </a:extLst>
          </p:cNvPr>
          <p:cNvSpPr/>
          <p:nvPr/>
        </p:nvSpPr>
        <p:spPr>
          <a:xfrm>
            <a:off x="4480112" y="3637755"/>
            <a:ext cx="1427628" cy="914400"/>
          </a:xfrm>
          <a:prstGeom prst="blockArc">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9" name="Blokboog 8">
            <a:extLst>
              <a:ext uri="{FF2B5EF4-FFF2-40B4-BE49-F238E27FC236}">
                <a16:creationId xmlns:a16="http://schemas.microsoft.com/office/drawing/2014/main" id="{7C143AF7-C113-BF69-97C9-49F6878FD15F}"/>
              </a:ext>
            </a:extLst>
          </p:cNvPr>
          <p:cNvSpPr/>
          <p:nvPr/>
        </p:nvSpPr>
        <p:spPr>
          <a:xfrm>
            <a:off x="5129065" y="3429000"/>
            <a:ext cx="1520639" cy="1313329"/>
          </a:xfrm>
          <a:prstGeom prst="blockArc">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Diverse organen </a:t>
            </a:r>
          </a:p>
        </p:txBody>
      </p:sp>
      <p:sp>
        <p:nvSpPr>
          <p:cNvPr id="10" name="Pijl: rechts 9">
            <a:extLst>
              <a:ext uri="{FF2B5EF4-FFF2-40B4-BE49-F238E27FC236}">
                <a16:creationId xmlns:a16="http://schemas.microsoft.com/office/drawing/2014/main" id="{1595292E-A2F8-F32C-564C-90A8355A875F}"/>
              </a:ext>
            </a:extLst>
          </p:cNvPr>
          <p:cNvSpPr/>
          <p:nvPr/>
        </p:nvSpPr>
        <p:spPr>
          <a:xfrm>
            <a:off x="2545976" y="3954940"/>
            <a:ext cx="5342965" cy="484632"/>
          </a:xfrm>
          <a:prstGeom prst="rightArrow">
            <a:avLst/>
          </a:prstGeom>
          <a:gradFill flip="none" rotWithShape="1">
            <a:gsLst>
              <a:gs pos="0">
                <a:schemeClr val="accent1">
                  <a:lumMod val="5000"/>
                  <a:lumOff val="95000"/>
                </a:schemeClr>
              </a:gs>
              <a:gs pos="7000">
                <a:schemeClr val="accent1">
                  <a:lumMod val="56000"/>
                  <a:lumOff val="44000"/>
                </a:schemeClr>
              </a:gs>
              <a:gs pos="44000">
                <a:schemeClr val="accent1">
                  <a:lumMod val="100000"/>
                </a:schemeClr>
              </a:gs>
              <a:gs pos="100000">
                <a:schemeClr val="accent1">
                  <a:lumMod val="64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Slokdarm – Maag – Dunne darm –          Dikke darm</a:t>
            </a:r>
          </a:p>
        </p:txBody>
      </p:sp>
      <p:sp>
        <p:nvSpPr>
          <p:cNvPr id="11" name="Stroomdiagram: Ponsband 10">
            <a:extLst>
              <a:ext uri="{FF2B5EF4-FFF2-40B4-BE49-F238E27FC236}">
                <a16:creationId xmlns:a16="http://schemas.microsoft.com/office/drawing/2014/main" id="{75AAFE46-64B2-8C10-25FA-0DF1387A95E9}"/>
              </a:ext>
            </a:extLst>
          </p:cNvPr>
          <p:cNvSpPr/>
          <p:nvPr/>
        </p:nvSpPr>
        <p:spPr>
          <a:xfrm>
            <a:off x="1210235" y="3747483"/>
            <a:ext cx="1050977" cy="804672"/>
          </a:xfrm>
          <a:prstGeom prst="flowChartPunchedTape">
            <a:avLst/>
          </a:prstGeom>
          <a:blipFill>
            <a:blip r:embed="rId6"/>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Ruw voedsel</a:t>
            </a:r>
          </a:p>
        </p:txBody>
      </p:sp>
      <p:sp>
        <p:nvSpPr>
          <p:cNvPr id="13" name="Tekstvak 12">
            <a:extLst>
              <a:ext uri="{FF2B5EF4-FFF2-40B4-BE49-F238E27FC236}">
                <a16:creationId xmlns:a16="http://schemas.microsoft.com/office/drawing/2014/main" id="{29587AE2-307A-135A-4BD4-D14B9D29BA79}"/>
              </a:ext>
            </a:extLst>
          </p:cNvPr>
          <p:cNvSpPr txBox="1"/>
          <p:nvPr/>
        </p:nvSpPr>
        <p:spPr>
          <a:xfrm>
            <a:off x="1143000" y="5797589"/>
            <a:ext cx="7736541" cy="369332"/>
          </a:xfrm>
          <a:prstGeom prst="rect">
            <a:avLst/>
          </a:prstGeom>
          <a:noFill/>
        </p:spPr>
        <p:txBody>
          <a:bodyPr wrap="square" rtlCol="0">
            <a:spAutoFit/>
          </a:bodyPr>
          <a:lstStyle/>
          <a:p>
            <a:r>
              <a:rPr lang="nl-NL" dirty="0"/>
              <a:t>Knaagdieren en konijnen zijn continue voedsel </a:t>
            </a:r>
            <a:r>
              <a:rPr lang="nl-NL" dirty="0" err="1"/>
              <a:t>verwerkingende</a:t>
            </a:r>
            <a:r>
              <a:rPr lang="nl-NL" dirty="0"/>
              <a:t> dieren</a:t>
            </a:r>
          </a:p>
        </p:txBody>
      </p:sp>
      <p:pic>
        <p:nvPicPr>
          <p:cNvPr id="3" name="Graphic 2" descr="Roos">
            <a:extLst>
              <a:ext uri="{FF2B5EF4-FFF2-40B4-BE49-F238E27FC236}">
                <a16:creationId xmlns:a16="http://schemas.microsoft.com/office/drawing/2014/main" id="{20D5AFFE-CE49-02FF-DED0-F3709C2BC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622330"/>
            <a:ext cx="235670" cy="235670"/>
          </a:xfrm>
          <a:prstGeom prst="rect">
            <a:avLst/>
          </a:prstGeom>
        </p:spPr>
      </p:pic>
      <p:sp>
        <p:nvSpPr>
          <p:cNvPr id="4" name="Tekstvak 3">
            <a:extLst>
              <a:ext uri="{FF2B5EF4-FFF2-40B4-BE49-F238E27FC236}">
                <a16:creationId xmlns:a16="http://schemas.microsoft.com/office/drawing/2014/main" id="{2A8A0708-0681-DEDD-2E27-F1D3DCD4469A}"/>
              </a:ext>
            </a:extLst>
          </p:cNvPr>
          <p:cNvSpPr txBox="1"/>
          <p:nvPr/>
        </p:nvSpPr>
        <p:spPr>
          <a:xfrm>
            <a:off x="11627896" y="6523349"/>
            <a:ext cx="494973" cy="369332"/>
          </a:xfrm>
          <a:prstGeom prst="rect">
            <a:avLst/>
          </a:prstGeom>
          <a:noFill/>
        </p:spPr>
        <p:txBody>
          <a:bodyPr wrap="square" rtlCol="0">
            <a:spAutoFit/>
          </a:bodyPr>
          <a:lstStyle/>
          <a:p>
            <a:r>
              <a:rPr lang="nl-NL" dirty="0"/>
              <a:t>31</a:t>
            </a:r>
          </a:p>
        </p:txBody>
      </p:sp>
    </p:spTree>
    <p:extLst>
      <p:ext uri="{BB962C8B-B14F-4D97-AF65-F5344CB8AC3E}">
        <p14:creationId xmlns:p14="http://schemas.microsoft.com/office/powerpoint/2010/main" val="27173551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productie</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Ovaal 4">
            <a:extLst>
              <a:ext uri="{FF2B5EF4-FFF2-40B4-BE49-F238E27FC236}">
                <a16:creationId xmlns:a16="http://schemas.microsoft.com/office/drawing/2014/main" id="{B48A4582-F564-0667-8D18-4BFB746A2B15}"/>
              </a:ext>
            </a:extLst>
          </p:cNvPr>
          <p:cNvSpPr/>
          <p:nvPr/>
        </p:nvSpPr>
        <p:spPr>
          <a:xfrm>
            <a:off x="1142999" y="3129699"/>
            <a:ext cx="1307969" cy="1224765"/>
          </a:xfrm>
          <a:prstGeom prst="ellipse">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Keutels</a:t>
            </a:r>
          </a:p>
        </p:txBody>
      </p:sp>
      <p:sp>
        <p:nvSpPr>
          <p:cNvPr id="13" name="Tekstvak 12">
            <a:extLst>
              <a:ext uri="{FF2B5EF4-FFF2-40B4-BE49-F238E27FC236}">
                <a16:creationId xmlns:a16="http://schemas.microsoft.com/office/drawing/2014/main" id="{29587AE2-307A-135A-4BD4-D14B9D29BA79}"/>
              </a:ext>
            </a:extLst>
          </p:cNvPr>
          <p:cNvSpPr txBox="1"/>
          <p:nvPr/>
        </p:nvSpPr>
        <p:spPr>
          <a:xfrm>
            <a:off x="1142999" y="5539003"/>
            <a:ext cx="7736541" cy="369332"/>
          </a:xfrm>
          <a:prstGeom prst="rect">
            <a:avLst/>
          </a:prstGeom>
          <a:noFill/>
        </p:spPr>
        <p:txBody>
          <a:bodyPr wrap="square" rtlCol="0">
            <a:spAutoFit/>
          </a:bodyPr>
          <a:lstStyle/>
          <a:p>
            <a:r>
              <a:rPr lang="nl-NL" dirty="0"/>
              <a:t>Normale verwerking levert twee soorten producten</a:t>
            </a:r>
          </a:p>
        </p:txBody>
      </p:sp>
      <p:pic>
        <p:nvPicPr>
          <p:cNvPr id="4" name="Afbeelding 3">
            <a:extLst>
              <a:ext uri="{FF2B5EF4-FFF2-40B4-BE49-F238E27FC236}">
                <a16:creationId xmlns:a16="http://schemas.microsoft.com/office/drawing/2014/main" id="{9C2DF53B-C43B-128C-901B-4D81102BF36B}"/>
              </a:ext>
            </a:extLst>
          </p:cNvPr>
          <p:cNvPicPr>
            <a:picLocks noChangeAspect="1"/>
          </p:cNvPicPr>
          <p:nvPr/>
        </p:nvPicPr>
        <p:blipFill>
          <a:blip r:embed="rId6"/>
          <a:stretch>
            <a:fillRect/>
          </a:stretch>
        </p:blipFill>
        <p:spPr>
          <a:xfrm>
            <a:off x="3163479" y="2073895"/>
            <a:ext cx="2803095" cy="3111435"/>
          </a:xfrm>
          <a:prstGeom prst="rect">
            <a:avLst/>
          </a:prstGeom>
        </p:spPr>
      </p:pic>
      <p:pic>
        <p:nvPicPr>
          <p:cNvPr id="15" name="Afbeelding 14">
            <a:extLst>
              <a:ext uri="{FF2B5EF4-FFF2-40B4-BE49-F238E27FC236}">
                <a16:creationId xmlns:a16="http://schemas.microsoft.com/office/drawing/2014/main" id="{B8CDA74D-72FD-D650-169E-9FAFA74D015E}"/>
              </a:ext>
            </a:extLst>
          </p:cNvPr>
          <p:cNvPicPr>
            <a:picLocks noChangeAspect="1"/>
          </p:cNvPicPr>
          <p:nvPr/>
        </p:nvPicPr>
        <p:blipFill>
          <a:blip r:embed="rId7"/>
          <a:stretch>
            <a:fillRect/>
          </a:stretch>
        </p:blipFill>
        <p:spPr>
          <a:xfrm>
            <a:off x="5966574" y="2078403"/>
            <a:ext cx="3198436" cy="1654843"/>
          </a:xfrm>
          <a:prstGeom prst="rect">
            <a:avLst/>
          </a:prstGeom>
        </p:spPr>
      </p:pic>
      <p:pic>
        <p:nvPicPr>
          <p:cNvPr id="17" name="Afbeelding 16">
            <a:extLst>
              <a:ext uri="{FF2B5EF4-FFF2-40B4-BE49-F238E27FC236}">
                <a16:creationId xmlns:a16="http://schemas.microsoft.com/office/drawing/2014/main" id="{D3923299-D9F8-13EF-9F83-3C028A5F6ABF}"/>
              </a:ext>
            </a:extLst>
          </p:cNvPr>
          <p:cNvPicPr>
            <a:picLocks noChangeAspect="1"/>
          </p:cNvPicPr>
          <p:nvPr/>
        </p:nvPicPr>
        <p:blipFill>
          <a:blip r:embed="rId8"/>
          <a:stretch>
            <a:fillRect/>
          </a:stretch>
        </p:blipFill>
        <p:spPr>
          <a:xfrm>
            <a:off x="5966574" y="3733245"/>
            <a:ext cx="1933088" cy="1446011"/>
          </a:xfrm>
          <a:prstGeom prst="rect">
            <a:avLst/>
          </a:prstGeom>
        </p:spPr>
      </p:pic>
      <p:pic>
        <p:nvPicPr>
          <p:cNvPr id="3" name="Graphic 2" descr="Roos">
            <a:extLst>
              <a:ext uri="{FF2B5EF4-FFF2-40B4-BE49-F238E27FC236}">
                <a16:creationId xmlns:a16="http://schemas.microsoft.com/office/drawing/2014/main" id="{72A4C1FC-490E-7638-63CD-E3F4C45576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622330"/>
            <a:ext cx="235670" cy="235670"/>
          </a:xfrm>
          <a:prstGeom prst="rect">
            <a:avLst/>
          </a:prstGeom>
        </p:spPr>
      </p:pic>
      <p:sp>
        <p:nvSpPr>
          <p:cNvPr id="7" name="Tekstvak 6">
            <a:extLst>
              <a:ext uri="{FF2B5EF4-FFF2-40B4-BE49-F238E27FC236}">
                <a16:creationId xmlns:a16="http://schemas.microsoft.com/office/drawing/2014/main" id="{656181CB-FC4E-DFA6-3CB6-C9F27CE20007}"/>
              </a:ext>
            </a:extLst>
          </p:cNvPr>
          <p:cNvSpPr txBox="1"/>
          <p:nvPr/>
        </p:nvSpPr>
        <p:spPr>
          <a:xfrm>
            <a:off x="11627896" y="6523349"/>
            <a:ext cx="494973" cy="369332"/>
          </a:xfrm>
          <a:prstGeom prst="rect">
            <a:avLst/>
          </a:prstGeom>
          <a:noFill/>
        </p:spPr>
        <p:txBody>
          <a:bodyPr wrap="square" rtlCol="0">
            <a:spAutoFit/>
          </a:bodyPr>
          <a:lstStyle/>
          <a:p>
            <a:r>
              <a:rPr lang="nl-NL" dirty="0"/>
              <a:t>32</a:t>
            </a:r>
          </a:p>
        </p:txBody>
      </p:sp>
    </p:spTree>
    <p:extLst>
      <p:ext uri="{BB962C8B-B14F-4D97-AF65-F5344CB8AC3E}">
        <p14:creationId xmlns:p14="http://schemas.microsoft.com/office/powerpoint/2010/main" val="735555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productie n.a.v. aanvoer</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3" name="Graphic 2" descr="Roos">
            <a:extLst>
              <a:ext uri="{FF2B5EF4-FFF2-40B4-BE49-F238E27FC236}">
                <a16:creationId xmlns:a16="http://schemas.microsoft.com/office/drawing/2014/main" id="{FA4FB774-84EF-6EE1-A5B7-21F1A14112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4098" name="Picture 2" descr="Suiker, wat is dat? - I'm a Foodie">
            <a:extLst>
              <a:ext uri="{FF2B5EF4-FFF2-40B4-BE49-F238E27FC236}">
                <a16:creationId xmlns:a16="http://schemas.microsoft.com/office/drawing/2014/main" id="{BC722C7D-36A6-39B6-A107-F76296B8A9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7556" y="2251224"/>
            <a:ext cx="4560964" cy="2596004"/>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107F6275-AF98-F469-4B2E-BCF944598542}"/>
              </a:ext>
            </a:extLst>
          </p:cNvPr>
          <p:cNvSpPr txBox="1"/>
          <p:nvPr/>
        </p:nvSpPr>
        <p:spPr>
          <a:xfrm>
            <a:off x="5886242" y="5230075"/>
            <a:ext cx="5703591" cy="369332"/>
          </a:xfrm>
          <a:prstGeom prst="rect">
            <a:avLst/>
          </a:prstGeom>
          <a:noFill/>
        </p:spPr>
        <p:txBody>
          <a:bodyPr wrap="square" rtlCol="0">
            <a:spAutoFit/>
          </a:bodyPr>
          <a:lstStyle/>
          <a:p>
            <a:r>
              <a:rPr lang="nl-NL" dirty="0">
                <a:solidFill>
                  <a:srgbClr val="FF0000"/>
                </a:solidFill>
              </a:rPr>
              <a:t>Suiker is geen goed voedsel voor knaagdieren en konijnen</a:t>
            </a:r>
          </a:p>
        </p:txBody>
      </p:sp>
      <p:sp>
        <p:nvSpPr>
          <p:cNvPr id="4" name="Tekstvak 3">
            <a:extLst>
              <a:ext uri="{FF2B5EF4-FFF2-40B4-BE49-F238E27FC236}">
                <a16:creationId xmlns:a16="http://schemas.microsoft.com/office/drawing/2014/main" id="{D80D0EBB-9E8A-3B69-C3B9-99A3A06045D8}"/>
              </a:ext>
            </a:extLst>
          </p:cNvPr>
          <p:cNvSpPr txBox="1"/>
          <p:nvPr/>
        </p:nvSpPr>
        <p:spPr>
          <a:xfrm>
            <a:off x="11627896" y="6523349"/>
            <a:ext cx="494973" cy="369332"/>
          </a:xfrm>
          <a:prstGeom prst="rect">
            <a:avLst/>
          </a:prstGeom>
          <a:noFill/>
        </p:spPr>
        <p:txBody>
          <a:bodyPr wrap="square" rtlCol="0">
            <a:spAutoFit/>
          </a:bodyPr>
          <a:lstStyle/>
          <a:p>
            <a:r>
              <a:rPr lang="nl-NL" dirty="0"/>
              <a:t>33</a:t>
            </a:r>
          </a:p>
        </p:txBody>
      </p:sp>
      <p:sp>
        <p:nvSpPr>
          <p:cNvPr id="5" name="Ovaal 4">
            <a:extLst>
              <a:ext uri="{FF2B5EF4-FFF2-40B4-BE49-F238E27FC236}">
                <a16:creationId xmlns:a16="http://schemas.microsoft.com/office/drawing/2014/main" id="{18FFD78A-6AB3-8214-4832-B93055067AF7}"/>
              </a:ext>
            </a:extLst>
          </p:cNvPr>
          <p:cNvSpPr/>
          <p:nvPr/>
        </p:nvSpPr>
        <p:spPr>
          <a:xfrm>
            <a:off x="4426476" y="3622463"/>
            <a:ext cx="1307969" cy="1224765"/>
          </a:xfrm>
          <a:prstGeom prst="ellipse">
            <a:avLst/>
          </a:prstGeom>
          <a:blipFill>
            <a:blip r:embed="rId8"/>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Keutels</a:t>
            </a:r>
          </a:p>
        </p:txBody>
      </p:sp>
      <p:pic>
        <p:nvPicPr>
          <p:cNvPr id="8" name="Afbeelding 7">
            <a:extLst>
              <a:ext uri="{FF2B5EF4-FFF2-40B4-BE49-F238E27FC236}">
                <a16:creationId xmlns:a16="http://schemas.microsoft.com/office/drawing/2014/main" id="{8B098F89-D92F-21A7-D8C5-FB97E218BC68}"/>
              </a:ext>
            </a:extLst>
          </p:cNvPr>
          <p:cNvPicPr>
            <a:picLocks noChangeAspect="1"/>
          </p:cNvPicPr>
          <p:nvPr/>
        </p:nvPicPr>
        <p:blipFill>
          <a:blip r:embed="rId9"/>
          <a:stretch>
            <a:fillRect/>
          </a:stretch>
        </p:blipFill>
        <p:spPr>
          <a:xfrm>
            <a:off x="1143000" y="2462524"/>
            <a:ext cx="3477477" cy="633460"/>
          </a:xfrm>
          <a:prstGeom prst="rect">
            <a:avLst/>
          </a:prstGeom>
        </p:spPr>
      </p:pic>
      <p:pic>
        <p:nvPicPr>
          <p:cNvPr id="14" name="Afbeelding 13">
            <a:extLst>
              <a:ext uri="{FF2B5EF4-FFF2-40B4-BE49-F238E27FC236}">
                <a16:creationId xmlns:a16="http://schemas.microsoft.com/office/drawing/2014/main" id="{393EE25E-AC37-CD2B-0A5F-93D9991F412F}"/>
              </a:ext>
            </a:extLst>
          </p:cNvPr>
          <p:cNvPicPr>
            <a:picLocks noChangeAspect="1"/>
          </p:cNvPicPr>
          <p:nvPr/>
        </p:nvPicPr>
        <p:blipFill>
          <a:blip r:embed="rId10"/>
          <a:stretch>
            <a:fillRect/>
          </a:stretch>
        </p:blipFill>
        <p:spPr>
          <a:xfrm>
            <a:off x="1050754" y="3475628"/>
            <a:ext cx="1714500" cy="2743200"/>
          </a:xfrm>
          <a:prstGeom prst="rect">
            <a:avLst/>
          </a:prstGeom>
        </p:spPr>
      </p:pic>
      <p:sp>
        <p:nvSpPr>
          <p:cNvPr id="16" name="Tekstvak 15">
            <a:extLst>
              <a:ext uri="{FF2B5EF4-FFF2-40B4-BE49-F238E27FC236}">
                <a16:creationId xmlns:a16="http://schemas.microsoft.com/office/drawing/2014/main" id="{6692C0B3-9D17-C2BD-9EAA-B0500A144D51}"/>
              </a:ext>
            </a:extLst>
          </p:cNvPr>
          <p:cNvSpPr txBox="1"/>
          <p:nvPr/>
        </p:nvSpPr>
        <p:spPr>
          <a:xfrm>
            <a:off x="897039" y="6222220"/>
            <a:ext cx="6094428" cy="400110"/>
          </a:xfrm>
          <a:prstGeom prst="rect">
            <a:avLst/>
          </a:prstGeom>
          <a:noFill/>
        </p:spPr>
        <p:txBody>
          <a:bodyPr wrap="square">
            <a:spAutoFit/>
          </a:bodyPr>
          <a:lstStyle/>
          <a:p>
            <a:r>
              <a:rPr lang="en-US" sz="1000" dirty="0"/>
              <a:t>By https://web.archive.org/web/20160624203128/https://prowalk.de/assets/pdf/prowalk-katalog2016.pdf, page 104, Fair use, https://en.wikipedia.org/w/index.php?curid=51646597</a:t>
            </a:r>
            <a:endParaRPr lang="nl-NL" sz="1000" dirty="0"/>
          </a:p>
        </p:txBody>
      </p:sp>
    </p:spTree>
    <p:extLst>
      <p:ext uri="{BB962C8B-B14F-4D97-AF65-F5344CB8AC3E}">
        <p14:creationId xmlns:p14="http://schemas.microsoft.com/office/powerpoint/2010/main" val="210137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productie n.a.v. aanvoer</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Ovaal 4">
            <a:extLst>
              <a:ext uri="{FF2B5EF4-FFF2-40B4-BE49-F238E27FC236}">
                <a16:creationId xmlns:a16="http://schemas.microsoft.com/office/drawing/2014/main" id="{B48A4582-F564-0667-8D18-4BFB746A2B15}"/>
              </a:ext>
            </a:extLst>
          </p:cNvPr>
          <p:cNvSpPr/>
          <p:nvPr/>
        </p:nvSpPr>
        <p:spPr>
          <a:xfrm>
            <a:off x="5258977" y="3135466"/>
            <a:ext cx="1307969" cy="1224765"/>
          </a:xfrm>
          <a:prstGeom prst="ellipse">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Keutels</a:t>
            </a:r>
          </a:p>
        </p:txBody>
      </p:sp>
      <p:sp>
        <p:nvSpPr>
          <p:cNvPr id="13" name="Tekstvak 12">
            <a:extLst>
              <a:ext uri="{FF2B5EF4-FFF2-40B4-BE49-F238E27FC236}">
                <a16:creationId xmlns:a16="http://schemas.microsoft.com/office/drawing/2014/main" id="{29587AE2-307A-135A-4BD4-D14B9D29BA79}"/>
              </a:ext>
            </a:extLst>
          </p:cNvPr>
          <p:cNvSpPr txBox="1"/>
          <p:nvPr/>
        </p:nvSpPr>
        <p:spPr>
          <a:xfrm>
            <a:off x="5258977" y="4715586"/>
            <a:ext cx="5515149" cy="369332"/>
          </a:xfrm>
          <a:prstGeom prst="rect">
            <a:avLst/>
          </a:prstGeom>
          <a:noFill/>
        </p:spPr>
        <p:txBody>
          <a:bodyPr wrap="square" rtlCol="0">
            <a:spAutoFit/>
          </a:bodyPr>
          <a:lstStyle/>
          <a:p>
            <a:r>
              <a:rPr lang="nl-NL" dirty="0"/>
              <a:t>Wat eruit komt is een indicatie hoe het van binnen werkt</a:t>
            </a:r>
          </a:p>
        </p:txBody>
      </p:sp>
      <p:pic>
        <p:nvPicPr>
          <p:cNvPr id="4" name="Afbeelding 3">
            <a:extLst>
              <a:ext uri="{FF2B5EF4-FFF2-40B4-BE49-F238E27FC236}">
                <a16:creationId xmlns:a16="http://schemas.microsoft.com/office/drawing/2014/main" id="{481B8DAF-267F-CB4E-F3D8-6A3958860951}"/>
              </a:ext>
            </a:extLst>
          </p:cNvPr>
          <p:cNvPicPr>
            <a:picLocks noChangeAspect="1"/>
          </p:cNvPicPr>
          <p:nvPr/>
        </p:nvPicPr>
        <p:blipFill>
          <a:blip r:embed="rId6"/>
          <a:stretch>
            <a:fillRect/>
          </a:stretch>
        </p:blipFill>
        <p:spPr>
          <a:xfrm>
            <a:off x="9351389" y="2438638"/>
            <a:ext cx="1667131" cy="1489777"/>
          </a:xfrm>
          <a:prstGeom prst="rect">
            <a:avLst/>
          </a:prstGeom>
        </p:spPr>
      </p:pic>
      <p:sp>
        <p:nvSpPr>
          <p:cNvPr id="7" name="Pijl: rechts 6">
            <a:extLst>
              <a:ext uri="{FF2B5EF4-FFF2-40B4-BE49-F238E27FC236}">
                <a16:creationId xmlns:a16="http://schemas.microsoft.com/office/drawing/2014/main" id="{960B22F1-E414-3C1B-16AA-DC1B82E57A6E}"/>
              </a:ext>
            </a:extLst>
          </p:cNvPr>
          <p:cNvSpPr/>
          <p:nvPr/>
        </p:nvSpPr>
        <p:spPr>
          <a:xfrm>
            <a:off x="5258978" y="2470560"/>
            <a:ext cx="409241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n w="0"/>
                <a:solidFill>
                  <a:schemeClr val="tx1"/>
                </a:solidFill>
                <a:effectLst>
                  <a:outerShdw blurRad="38100" dist="19050" dir="2700000" algn="tl" rotWithShape="0">
                    <a:schemeClr val="dk1">
                      <a:alpha val="40000"/>
                    </a:schemeClr>
                  </a:outerShdw>
                </a:effectLst>
              </a:rPr>
              <a:t>Vertraagde darmactiviteit treed in</a:t>
            </a:r>
          </a:p>
        </p:txBody>
      </p:sp>
      <p:pic>
        <p:nvPicPr>
          <p:cNvPr id="14" name="Afbeelding 13">
            <a:extLst>
              <a:ext uri="{FF2B5EF4-FFF2-40B4-BE49-F238E27FC236}">
                <a16:creationId xmlns:a16="http://schemas.microsoft.com/office/drawing/2014/main" id="{484D3B61-004E-02FC-4487-64E93827637D}"/>
              </a:ext>
            </a:extLst>
          </p:cNvPr>
          <p:cNvPicPr>
            <a:picLocks noChangeAspect="1"/>
          </p:cNvPicPr>
          <p:nvPr/>
        </p:nvPicPr>
        <p:blipFill>
          <a:blip r:embed="rId7"/>
          <a:stretch>
            <a:fillRect/>
          </a:stretch>
        </p:blipFill>
        <p:spPr>
          <a:xfrm>
            <a:off x="7701230" y="5269584"/>
            <a:ext cx="3438428" cy="514757"/>
          </a:xfrm>
          <a:prstGeom prst="rect">
            <a:avLst/>
          </a:prstGeom>
        </p:spPr>
      </p:pic>
      <p:sp>
        <p:nvSpPr>
          <p:cNvPr id="15" name="Pijl: rechts 14">
            <a:extLst>
              <a:ext uri="{FF2B5EF4-FFF2-40B4-BE49-F238E27FC236}">
                <a16:creationId xmlns:a16="http://schemas.microsoft.com/office/drawing/2014/main" id="{3C20BC82-BF16-BBC1-4420-BCA812B350BF}"/>
              </a:ext>
            </a:extLst>
          </p:cNvPr>
          <p:cNvSpPr/>
          <p:nvPr/>
        </p:nvSpPr>
        <p:spPr>
          <a:xfrm>
            <a:off x="5912962" y="5269585"/>
            <a:ext cx="178826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Steeds beter</a:t>
            </a:r>
          </a:p>
        </p:txBody>
      </p:sp>
      <p:pic>
        <p:nvPicPr>
          <p:cNvPr id="3" name="Graphic 2" descr="Roos">
            <a:extLst>
              <a:ext uri="{FF2B5EF4-FFF2-40B4-BE49-F238E27FC236}">
                <a16:creationId xmlns:a16="http://schemas.microsoft.com/office/drawing/2014/main" id="{FA4FB774-84EF-6EE1-A5B7-21F1A141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6622330"/>
            <a:ext cx="235670" cy="235670"/>
          </a:xfrm>
          <a:prstGeom prst="rect">
            <a:avLst/>
          </a:prstGeom>
        </p:spPr>
      </p:pic>
      <p:sp>
        <p:nvSpPr>
          <p:cNvPr id="8" name="Tekstvak 7">
            <a:extLst>
              <a:ext uri="{FF2B5EF4-FFF2-40B4-BE49-F238E27FC236}">
                <a16:creationId xmlns:a16="http://schemas.microsoft.com/office/drawing/2014/main" id="{D8E379DE-AE2C-598A-E4B2-996CA72A57C0}"/>
              </a:ext>
            </a:extLst>
          </p:cNvPr>
          <p:cNvSpPr txBox="1"/>
          <p:nvPr/>
        </p:nvSpPr>
        <p:spPr>
          <a:xfrm>
            <a:off x="11627896" y="6523349"/>
            <a:ext cx="494973" cy="369332"/>
          </a:xfrm>
          <a:prstGeom prst="rect">
            <a:avLst/>
          </a:prstGeom>
          <a:noFill/>
        </p:spPr>
        <p:txBody>
          <a:bodyPr wrap="square" rtlCol="0">
            <a:spAutoFit/>
          </a:bodyPr>
          <a:lstStyle/>
          <a:p>
            <a:r>
              <a:rPr lang="nl-NL" dirty="0"/>
              <a:t>34</a:t>
            </a:r>
          </a:p>
        </p:txBody>
      </p:sp>
      <p:pic>
        <p:nvPicPr>
          <p:cNvPr id="11" name="Afbeelding 10">
            <a:extLst>
              <a:ext uri="{FF2B5EF4-FFF2-40B4-BE49-F238E27FC236}">
                <a16:creationId xmlns:a16="http://schemas.microsoft.com/office/drawing/2014/main" id="{872049A4-8385-D073-83B4-15F7E6CB0638}"/>
              </a:ext>
            </a:extLst>
          </p:cNvPr>
          <p:cNvPicPr>
            <a:picLocks noChangeAspect="1"/>
          </p:cNvPicPr>
          <p:nvPr/>
        </p:nvPicPr>
        <p:blipFill>
          <a:blip r:embed="rId10"/>
          <a:stretch>
            <a:fillRect/>
          </a:stretch>
        </p:blipFill>
        <p:spPr>
          <a:xfrm>
            <a:off x="1777159" y="2111200"/>
            <a:ext cx="2713612" cy="3065187"/>
          </a:xfrm>
          <a:prstGeom prst="rect">
            <a:avLst/>
          </a:prstGeom>
        </p:spPr>
      </p:pic>
      <p:sp>
        <p:nvSpPr>
          <p:cNvPr id="16" name="Tekstvak 15">
            <a:extLst>
              <a:ext uri="{FF2B5EF4-FFF2-40B4-BE49-F238E27FC236}">
                <a16:creationId xmlns:a16="http://schemas.microsoft.com/office/drawing/2014/main" id="{2B726DB7-EAE6-B9FA-494D-C077A652503C}"/>
              </a:ext>
            </a:extLst>
          </p:cNvPr>
          <p:cNvSpPr txBox="1"/>
          <p:nvPr/>
        </p:nvSpPr>
        <p:spPr>
          <a:xfrm>
            <a:off x="1708608" y="5279011"/>
            <a:ext cx="3061355" cy="646331"/>
          </a:xfrm>
          <a:prstGeom prst="rect">
            <a:avLst/>
          </a:prstGeom>
          <a:noFill/>
        </p:spPr>
        <p:txBody>
          <a:bodyPr wrap="square" rtlCol="0">
            <a:spAutoFit/>
          </a:bodyPr>
          <a:lstStyle/>
          <a:p>
            <a:r>
              <a:rPr lang="nl-NL" dirty="0"/>
              <a:t>Herbivoren voedselpiramide (knaagdieren en konijnen)</a:t>
            </a:r>
          </a:p>
        </p:txBody>
      </p:sp>
    </p:spTree>
    <p:extLst>
      <p:ext uri="{BB962C8B-B14F-4D97-AF65-F5344CB8AC3E}">
        <p14:creationId xmlns:p14="http://schemas.microsoft.com/office/powerpoint/2010/main" val="1804512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productie afwijking </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13" name="Tekstvak 12">
            <a:extLst>
              <a:ext uri="{FF2B5EF4-FFF2-40B4-BE49-F238E27FC236}">
                <a16:creationId xmlns:a16="http://schemas.microsoft.com/office/drawing/2014/main" id="{29587AE2-307A-135A-4BD4-D14B9D29BA79}"/>
              </a:ext>
            </a:extLst>
          </p:cNvPr>
          <p:cNvSpPr txBox="1"/>
          <p:nvPr/>
        </p:nvSpPr>
        <p:spPr>
          <a:xfrm>
            <a:off x="1143000" y="5797589"/>
            <a:ext cx="7736541" cy="369332"/>
          </a:xfrm>
          <a:prstGeom prst="rect">
            <a:avLst/>
          </a:prstGeom>
          <a:noFill/>
        </p:spPr>
        <p:txBody>
          <a:bodyPr wrap="square" rtlCol="0">
            <a:spAutoFit/>
          </a:bodyPr>
          <a:lstStyle/>
          <a:p>
            <a:r>
              <a:rPr lang="nl-NL" dirty="0"/>
              <a:t>Wat eruit komt is een indicatie wat er </a:t>
            </a:r>
            <a:r>
              <a:rPr lang="nl-NL" dirty="0">
                <a:solidFill>
                  <a:srgbClr val="FF0000"/>
                </a:solidFill>
              </a:rPr>
              <a:t>te veel </a:t>
            </a:r>
            <a:r>
              <a:rPr lang="nl-NL" dirty="0"/>
              <a:t>ingaat</a:t>
            </a:r>
          </a:p>
        </p:txBody>
      </p:sp>
      <p:pic>
        <p:nvPicPr>
          <p:cNvPr id="7" name="Afbeelding 6">
            <a:extLst>
              <a:ext uri="{FF2B5EF4-FFF2-40B4-BE49-F238E27FC236}">
                <a16:creationId xmlns:a16="http://schemas.microsoft.com/office/drawing/2014/main" id="{1FB1EB41-F712-DDDD-2C9B-3A0F50D6A1CF}"/>
              </a:ext>
            </a:extLst>
          </p:cNvPr>
          <p:cNvPicPr>
            <a:picLocks noChangeAspect="1"/>
          </p:cNvPicPr>
          <p:nvPr/>
        </p:nvPicPr>
        <p:blipFill>
          <a:blip r:embed="rId5"/>
          <a:stretch>
            <a:fillRect/>
          </a:stretch>
        </p:blipFill>
        <p:spPr>
          <a:xfrm>
            <a:off x="5120208" y="3178873"/>
            <a:ext cx="1951584" cy="1405802"/>
          </a:xfrm>
          <a:prstGeom prst="rect">
            <a:avLst/>
          </a:prstGeom>
        </p:spPr>
      </p:pic>
      <p:sp>
        <p:nvSpPr>
          <p:cNvPr id="9" name="Tekstvak 8">
            <a:extLst>
              <a:ext uri="{FF2B5EF4-FFF2-40B4-BE49-F238E27FC236}">
                <a16:creationId xmlns:a16="http://schemas.microsoft.com/office/drawing/2014/main" id="{C98659DD-43AC-E1F3-7FC5-8167AFE21C3E}"/>
              </a:ext>
            </a:extLst>
          </p:cNvPr>
          <p:cNvSpPr txBox="1"/>
          <p:nvPr/>
        </p:nvSpPr>
        <p:spPr>
          <a:xfrm>
            <a:off x="5120208" y="2646576"/>
            <a:ext cx="2072444" cy="369332"/>
          </a:xfrm>
          <a:prstGeom prst="rect">
            <a:avLst/>
          </a:prstGeom>
          <a:noFill/>
        </p:spPr>
        <p:txBody>
          <a:bodyPr wrap="square" rtlCol="0">
            <a:spAutoFit/>
          </a:bodyPr>
          <a:lstStyle/>
          <a:p>
            <a:r>
              <a:rPr lang="nl-NL" dirty="0">
                <a:solidFill>
                  <a:srgbClr val="FF0000"/>
                </a:solidFill>
              </a:rPr>
              <a:t>Te veel aan calcium</a:t>
            </a:r>
          </a:p>
        </p:txBody>
      </p:sp>
      <p:pic>
        <p:nvPicPr>
          <p:cNvPr id="3" name="Graphic 2" descr="Roos">
            <a:extLst>
              <a:ext uri="{FF2B5EF4-FFF2-40B4-BE49-F238E27FC236}">
                <a16:creationId xmlns:a16="http://schemas.microsoft.com/office/drawing/2014/main" id="{B4B036D8-7DA7-3470-3C7F-55AA9F8023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622330"/>
            <a:ext cx="235670" cy="235670"/>
          </a:xfrm>
          <a:prstGeom prst="rect">
            <a:avLst/>
          </a:prstGeom>
        </p:spPr>
      </p:pic>
      <p:sp>
        <p:nvSpPr>
          <p:cNvPr id="4" name="Tekstvak 3">
            <a:extLst>
              <a:ext uri="{FF2B5EF4-FFF2-40B4-BE49-F238E27FC236}">
                <a16:creationId xmlns:a16="http://schemas.microsoft.com/office/drawing/2014/main" id="{31726248-E851-4304-FF88-5E625FE731D4}"/>
              </a:ext>
            </a:extLst>
          </p:cNvPr>
          <p:cNvSpPr txBox="1"/>
          <p:nvPr/>
        </p:nvSpPr>
        <p:spPr>
          <a:xfrm>
            <a:off x="11627896" y="6523349"/>
            <a:ext cx="494973" cy="369332"/>
          </a:xfrm>
          <a:prstGeom prst="rect">
            <a:avLst/>
          </a:prstGeom>
          <a:noFill/>
        </p:spPr>
        <p:txBody>
          <a:bodyPr wrap="square" rtlCol="0">
            <a:spAutoFit/>
          </a:bodyPr>
          <a:lstStyle/>
          <a:p>
            <a:r>
              <a:rPr lang="nl-NL" dirty="0"/>
              <a:t>35</a:t>
            </a:r>
          </a:p>
        </p:txBody>
      </p:sp>
      <p:pic>
        <p:nvPicPr>
          <p:cNvPr id="8" name="Afbeelding 7">
            <a:extLst>
              <a:ext uri="{FF2B5EF4-FFF2-40B4-BE49-F238E27FC236}">
                <a16:creationId xmlns:a16="http://schemas.microsoft.com/office/drawing/2014/main" id="{14323C57-B5CC-F698-F6B3-3F063CD66D4C}"/>
              </a:ext>
            </a:extLst>
          </p:cNvPr>
          <p:cNvPicPr>
            <a:picLocks noChangeAspect="1"/>
          </p:cNvPicPr>
          <p:nvPr/>
        </p:nvPicPr>
        <p:blipFill>
          <a:blip r:embed="rId8"/>
          <a:stretch>
            <a:fillRect/>
          </a:stretch>
        </p:blipFill>
        <p:spPr>
          <a:xfrm flipH="1">
            <a:off x="1143000" y="2646576"/>
            <a:ext cx="2593109" cy="2593109"/>
          </a:xfrm>
          <a:prstGeom prst="rect">
            <a:avLst/>
          </a:prstGeom>
        </p:spPr>
      </p:pic>
      <p:pic>
        <p:nvPicPr>
          <p:cNvPr id="11" name="Graphic 10" descr="Sluiten">
            <a:extLst>
              <a:ext uri="{FF2B5EF4-FFF2-40B4-BE49-F238E27FC236}">
                <a16:creationId xmlns:a16="http://schemas.microsoft.com/office/drawing/2014/main" id="{1342D2FD-B405-B334-796C-F44DB388CA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6740" y="3178873"/>
            <a:ext cx="1404605" cy="1404605"/>
          </a:xfrm>
          <a:prstGeom prst="rect">
            <a:avLst/>
          </a:prstGeom>
        </p:spPr>
      </p:pic>
      <p:sp>
        <p:nvSpPr>
          <p:cNvPr id="5" name="Tekstvak 4">
            <a:extLst>
              <a:ext uri="{FF2B5EF4-FFF2-40B4-BE49-F238E27FC236}">
                <a16:creationId xmlns:a16="http://schemas.microsoft.com/office/drawing/2014/main" id="{591E2BCC-1C29-856D-63A2-27670A478556}"/>
              </a:ext>
            </a:extLst>
          </p:cNvPr>
          <p:cNvSpPr txBox="1"/>
          <p:nvPr/>
        </p:nvSpPr>
        <p:spPr>
          <a:xfrm>
            <a:off x="8793794" y="3179955"/>
            <a:ext cx="2224726" cy="2308324"/>
          </a:xfrm>
          <a:prstGeom prst="rect">
            <a:avLst/>
          </a:prstGeom>
          <a:noFill/>
        </p:spPr>
        <p:txBody>
          <a:bodyPr wrap="square" rtlCol="0">
            <a:spAutoFit/>
          </a:bodyPr>
          <a:lstStyle/>
          <a:p>
            <a:r>
              <a:rPr lang="nl-NL" dirty="0"/>
              <a:t>Urine-vlekken in het verblijf zijn een indicatie van calcium inname/afscheiding</a:t>
            </a:r>
          </a:p>
          <a:p>
            <a:endParaRPr lang="nl-NL" dirty="0"/>
          </a:p>
          <a:p>
            <a:r>
              <a:rPr lang="nl-NL" dirty="0"/>
              <a:t>Afbreken met schoonmaakazijn ook tegen geurresten</a:t>
            </a:r>
          </a:p>
        </p:txBody>
      </p:sp>
    </p:spTree>
    <p:extLst>
      <p:ext uri="{BB962C8B-B14F-4D97-AF65-F5344CB8AC3E}">
        <p14:creationId xmlns:p14="http://schemas.microsoft.com/office/powerpoint/2010/main" val="3062209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3" name="Graphic 2" descr="Roos">
            <a:extLst>
              <a:ext uri="{FF2B5EF4-FFF2-40B4-BE49-F238E27FC236}">
                <a16:creationId xmlns:a16="http://schemas.microsoft.com/office/drawing/2014/main" id="{B4B036D8-7DA7-3470-3C7F-55AA9F8023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4" name="Tekstvak 3">
            <a:extLst>
              <a:ext uri="{FF2B5EF4-FFF2-40B4-BE49-F238E27FC236}">
                <a16:creationId xmlns:a16="http://schemas.microsoft.com/office/drawing/2014/main" id="{781830C5-6047-D7D0-C050-9646AEC8DDA5}"/>
              </a:ext>
            </a:extLst>
          </p:cNvPr>
          <p:cNvSpPr txBox="1"/>
          <p:nvPr/>
        </p:nvSpPr>
        <p:spPr>
          <a:xfrm>
            <a:off x="1143000" y="2677212"/>
            <a:ext cx="9875520" cy="369332"/>
          </a:xfrm>
          <a:prstGeom prst="rect">
            <a:avLst/>
          </a:prstGeom>
          <a:noFill/>
        </p:spPr>
        <p:txBody>
          <a:bodyPr wrap="square" rtlCol="0">
            <a:spAutoFit/>
          </a:bodyPr>
          <a:lstStyle/>
          <a:p>
            <a:r>
              <a:rPr lang="nl-NL" dirty="0"/>
              <a:t>Ratten kunnen acute diarree achtige uitwerpselen krijgen door stress en angst.</a:t>
            </a:r>
          </a:p>
        </p:txBody>
      </p:sp>
      <p:sp>
        <p:nvSpPr>
          <p:cNvPr id="5" name="Tekstvak 4">
            <a:extLst>
              <a:ext uri="{FF2B5EF4-FFF2-40B4-BE49-F238E27FC236}">
                <a16:creationId xmlns:a16="http://schemas.microsoft.com/office/drawing/2014/main" id="{FB92D3A6-175F-9BF8-AC2D-550664B44661}"/>
              </a:ext>
            </a:extLst>
          </p:cNvPr>
          <p:cNvSpPr txBox="1"/>
          <p:nvPr/>
        </p:nvSpPr>
        <p:spPr>
          <a:xfrm>
            <a:off x="1143000" y="3062925"/>
            <a:ext cx="9875520" cy="369332"/>
          </a:xfrm>
          <a:prstGeom prst="rect">
            <a:avLst/>
          </a:prstGeom>
          <a:noFill/>
        </p:spPr>
        <p:txBody>
          <a:bodyPr wrap="square" rtlCol="0">
            <a:spAutoFit/>
          </a:bodyPr>
          <a:lstStyle/>
          <a:p>
            <a:r>
              <a:rPr lang="nl-NL" dirty="0"/>
              <a:t>Cavia’s kunnen diarree uitwerpselen krijgen door flagellaten, coccidien en gisten.</a:t>
            </a:r>
          </a:p>
        </p:txBody>
      </p:sp>
      <p:sp>
        <p:nvSpPr>
          <p:cNvPr id="8" name="Tekstvak 7">
            <a:extLst>
              <a:ext uri="{FF2B5EF4-FFF2-40B4-BE49-F238E27FC236}">
                <a16:creationId xmlns:a16="http://schemas.microsoft.com/office/drawing/2014/main" id="{9A3D4FFF-20EE-13AA-4B01-99DB77348605}"/>
              </a:ext>
            </a:extLst>
          </p:cNvPr>
          <p:cNvSpPr txBox="1"/>
          <p:nvPr/>
        </p:nvSpPr>
        <p:spPr>
          <a:xfrm>
            <a:off x="1143000" y="3448638"/>
            <a:ext cx="9875520" cy="369332"/>
          </a:xfrm>
          <a:prstGeom prst="rect">
            <a:avLst/>
          </a:prstGeom>
          <a:noFill/>
        </p:spPr>
        <p:txBody>
          <a:bodyPr wrap="square" rtlCol="0">
            <a:spAutoFit/>
          </a:bodyPr>
          <a:lstStyle/>
          <a:p>
            <a:r>
              <a:rPr lang="nl-NL" dirty="0"/>
              <a:t>Konijnen krijgen gemakkelijk diarree door coccidien.</a:t>
            </a:r>
          </a:p>
        </p:txBody>
      </p:sp>
      <p:sp>
        <p:nvSpPr>
          <p:cNvPr id="10" name="Tekstvak 9">
            <a:extLst>
              <a:ext uri="{FF2B5EF4-FFF2-40B4-BE49-F238E27FC236}">
                <a16:creationId xmlns:a16="http://schemas.microsoft.com/office/drawing/2014/main" id="{A5E79A57-D006-2A60-A2CD-24EAADA45E32}"/>
              </a:ext>
            </a:extLst>
          </p:cNvPr>
          <p:cNvSpPr txBox="1"/>
          <p:nvPr/>
        </p:nvSpPr>
        <p:spPr>
          <a:xfrm>
            <a:off x="1143000" y="3847080"/>
            <a:ext cx="9875520" cy="646331"/>
          </a:xfrm>
          <a:prstGeom prst="rect">
            <a:avLst/>
          </a:prstGeom>
          <a:noFill/>
        </p:spPr>
        <p:txBody>
          <a:bodyPr wrap="square" rtlCol="0">
            <a:spAutoFit/>
          </a:bodyPr>
          <a:lstStyle/>
          <a:p>
            <a:r>
              <a:rPr lang="nl-NL" dirty="0"/>
              <a:t>Als muizen, gerbils, hamsters en dergelijke knaagdieren diarree krijgen dan is dit ernstig, het zijn meestal geen grote drinkers en drogen dus snel uit.</a:t>
            </a:r>
          </a:p>
        </p:txBody>
      </p:sp>
      <p:pic>
        <p:nvPicPr>
          <p:cNvPr id="14" name="Afbeelding 13">
            <a:extLst>
              <a:ext uri="{FF2B5EF4-FFF2-40B4-BE49-F238E27FC236}">
                <a16:creationId xmlns:a16="http://schemas.microsoft.com/office/drawing/2014/main" id="{5E9D19B0-F9B3-82F8-A4FD-951F8044B4A0}"/>
              </a:ext>
            </a:extLst>
          </p:cNvPr>
          <p:cNvPicPr>
            <a:picLocks noChangeAspect="1"/>
          </p:cNvPicPr>
          <p:nvPr/>
        </p:nvPicPr>
        <p:blipFill>
          <a:blip r:embed="rId7"/>
          <a:stretch>
            <a:fillRect/>
          </a:stretch>
        </p:blipFill>
        <p:spPr>
          <a:xfrm>
            <a:off x="1245566" y="4685122"/>
            <a:ext cx="1661922" cy="1611814"/>
          </a:xfrm>
          <a:prstGeom prst="rect">
            <a:avLst/>
          </a:prstGeom>
        </p:spPr>
      </p:pic>
      <p:pic>
        <p:nvPicPr>
          <p:cNvPr id="18" name="Afbeelding 17">
            <a:extLst>
              <a:ext uri="{FF2B5EF4-FFF2-40B4-BE49-F238E27FC236}">
                <a16:creationId xmlns:a16="http://schemas.microsoft.com/office/drawing/2014/main" id="{AEB91217-400C-24CA-9738-28127A562FF4}"/>
              </a:ext>
            </a:extLst>
          </p:cNvPr>
          <p:cNvPicPr>
            <a:picLocks noChangeAspect="1"/>
          </p:cNvPicPr>
          <p:nvPr/>
        </p:nvPicPr>
        <p:blipFill>
          <a:blip r:embed="rId8"/>
          <a:stretch>
            <a:fillRect/>
          </a:stretch>
        </p:blipFill>
        <p:spPr>
          <a:xfrm>
            <a:off x="2907488" y="4698810"/>
            <a:ext cx="1745206" cy="1611814"/>
          </a:xfrm>
          <a:prstGeom prst="rect">
            <a:avLst/>
          </a:prstGeom>
        </p:spPr>
      </p:pic>
      <p:pic>
        <p:nvPicPr>
          <p:cNvPr id="20" name="Afbeelding 19">
            <a:extLst>
              <a:ext uri="{FF2B5EF4-FFF2-40B4-BE49-F238E27FC236}">
                <a16:creationId xmlns:a16="http://schemas.microsoft.com/office/drawing/2014/main" id="{8352451F-171E-ABA8-D852-2CAA4293A014}"/>
              </a:ext>
            </a:extLst>
          </p:cNvPr>
          <p:cNvPicPr>
            <a:picLocks noChangeAspect="1"/>
          </p:cNvPicPr>
          <p:nvPr/>
        </p:nvPicPr>
        <p:blipFill>
          <a:blip r:embed="rId9"/>
          <a:stretch>
            <a:fillRect/>
          </a:stretch>
        </p:blipFill>
        <p:spPr>
          <a:xfrm>
            <a:off x="4652695" y="4698702"/>
            <a:ext cx="2426836" cy="1611921"/>
          </a:xfrm>
          <a:prstGeom prst="rect">
            <a:avLst/>
          </a:prstGeom>
        </p:spPr>
      </p:pic>
      <p:pic>
        <p:nvPicPr>
          <p:cNvPr id="24" name="Afbeelding 23">
            <a:extLst>
              <a:ext uri="{FF2B5EF4-FFF2-40B4-BE49-F238E27FC236}">
                <a16:creationId xmlns:a16="http://schemas.microsoft.com/office/drawing/2014/main" id="{1D49EC02-DA0A-F055-7E1F-EFCB176AC217}"/>
              </a:ext>
            </a:extLst>
          </p:cNvPr>
          <p:cNvPicPr>
            <a:picLocks noChangeAspect="1"/>
          </p:cNvPicPr>
          <p:nvPr/>
        </p:nvPicPr>
        <p:blipFill>
          <a:blip r:embed="rId10"/>
          <a:stretch>
            <a:fillRect/>
          </a:stretch>
        </p:blipFill>
        <p:spPr>
          <a:xfrm>
            <a:off x="6996255" y="4696336"/>
            <a:ext cx="1280479" cy="1600599"/>
          </a:xfrm>
          <a:prstGeom prst="rect">
            <a:avLst/>
          </a:prstGeom>
        </p:spPr>
      </p:pic>
      <p:pic>
        <p:nvPicPr>
          <p:cNvPr id="2050" name="Picture 2" descr="Vreemde substantie gevonden in hok - Gezondheid archief - Bunnybunch Forums">
            <a:extLst>
              <a:ext uri="{FF2B5EF4-FFF2-40B4-BE49-F238E27FC236}">
                <a16:creationId xmlns:a16="http://schemas.microsoft.com/office/drawing/2014/main" id="{A8814CB7-8FFD-E1F1-01A8-A0717550D8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0270" y="1958243"/>
            <a:ext cx="1598249" cy="1129429"/>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a:extLst>
              <a:ext uri="{FF2B5EF4-FFF2-40B4-BE49-F238E27FC236}">
                <a16:creationId xmlns:a16="http://schemas.microsoft.com/office/drawing/2014/main" id="{12222280-F694-E896-F33B-82F3EB2FFA03}"/>
              </a:ext>
            </a:extLst>
          </p:cNvPr>
          <p:cNvSpPr txBox="1"/>
          <p:nvPr/>
        </p:nvSpPr>
        <p:spPr>
          <a:xfrm>
            <a:off x="1143000" y="1960624"/>
            <a:ext cx="9875520" cy="367029"/>
          </a:xfrm>
          <a:prstGeom prst="rect">
            <a:avLst/>
          </a:prstGeom>
          <a:noFill/>
        </p:spPr>
        <p:txBody>
          <a:bodyPr wrap="square" rtlCol="0">
            <a:spAutoFit/>
          </a:bodyPr>
          <a:lstStyle/>
          <a:p>
            <a:r>
              <a:rPr lang="nl-NL" dirty="0">
                <a:solidFill>
                  <a:srgbClr val="FF0000"/>
                </a:solidFill>
              </a:rPr>
              <a:t>Denk ook aan eten van giftige planten. Dit uit zich vaak in vrijwel kleurloze slijmpoep.</a:t>
            </a:r>
          </a:p>
        </p:txBody>
      </p:sp>
      <p:pic>
        <p:nvPicPr>
          <p:cNvPr id="26" name="Picture 2" descr="Cavia diarree of dunne ontlasting bij een cavia">
            <a:extLst>
              <a:ext uri="{FF2B5EF4-FFF2-40B4-BE49-F238E27FC236}">
                <a16:creationId xmlns:a16="http://schemas.microsoft.com/office/drawing/2014/main" id="{781962D6-A6FC-0760-912D-79A063EA977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294" t="144" r="331" b="7058"/>
          <a:stretch/>
        </p:blipFill>
        <p:spPr bwMode="auto">
          <a:xfrm>
            <a:off x="9420269" y="4696336"/>
            <a:ext cx="1598249" cy="100599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EDCA907B-323A-3BEF-5AE5-66A641E3AFEB}"/>
              </a:ext>
            </a:extLst>
          </p:cNvPr>
          <p:cNvSpPr txBox="1"/>
          <p:nvPr/>
        </p:nvSpPr>
        <p:spPr>
          <a:xfrm>
            <a:off x="11627896" y="6523349"/>
            <a:ext cx="494973" cy="369332"/>
          </a:xfrm>
          <a:prstGeom prst="rect">
            <a:avLst/>
          </a:prstGeom>
          <a:noFill/>
        </p:spPr>
        <p:txBody>
          <a:bodyPr wrap="square" rtlCol="0">
            <a:spAutoFit/>
          </a:bodyPr>
          <a:lstStyle/>
          <a:p>
            <a:r>
              <a:rPr lang="nl-NL" dirty="0"/>
              <a:t>36</a:t>
            </a:r>
          </a:p>
        </p:txBody>
      </p:sp>
    </p:spTree>
    <p:extLst>
      <p:ext uri="{BB962C8B-B14F-4D97-AF65-F5344CB8AC3E}">
        <p14:creationId xmlns:p14="http://schemas.microsoft.com/office/powerpoint/2010/main" val="4167807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Algemene indruk : Indicatie </a:t>
            </a:r>
            <a:br>
              <a:rPr lang="nl-NL" dirty="0">
                <a:solidFill>
                  <a:schemeClr val="tx1"/>
                </a:solidFill>
              </a:rPr>
            </a:br>
            <a:r>
              <a:rPr lang="nl-NL" dirty="0">
                <a:solidFill>
                  <a:schemeClr val="tx1"/>
                </a:solidFill>
              </a:rPr>
              <a:t>                                       nog geen diagnose</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6109447" cy="4023360"/>
          </a:xfrm>
        </p:spPr>
        <p:txBody>
          <a:bodyPr>
            <a:normAutofit lnSpcReduction="10000"/>
          </a:bodyPr>
          <a:lstStyle/>
          <a:p>
            <a:r>
              <a:rPr lang="nl-NL" dirty="0">
                <a:solidFill>
                  <a:srgbClr val="0070C0"/>
                </a:solidFill>
              </a:rPr>
              <a:t>Wat is de houding van het dier ? </a:t>
            </a:r>
          </a:p>
          <a:p>
            <a:r>
              <a:rPr lang="nl-NL" dirty="0">
                <a:solidFill>
                  <a:srgbClr val="0070C0"/>
                </a:solidFill>
              </a:rPr>
              <a:t>Is er verandering in houding ?</a:t>
            </a:r>
          </a:p>
          <a:p>
            <a:endParaRPr lang="nl-NL" dirty="0">
              <a:solidFill>
                <a:srgbClr val="00B050"/>
              </a:solidFill>
            </a:endParaRPr>
          </a:p>
          <a:p>
            <a:r>
              <a:rPr lang="nl-NL" dirty="0">
                <a:solidFill>
                  <a:schemeClr val="tx1"/>
                </a:solidFill>
              </a:rPr>
              <a:t>Schuin houden van de kop !</a:t>
            </a:r>
          </a:p>
          <a:p>
            <a:r>
              <a:rPr lang="nl-NL" dirty="0">
                <a:solidFill>
                  <a:schemeClr val="tx1"/>
                </a:solidFill>
              </a:rPr>
              <a:t>Verdenking van </a:t>
            </a:r>
          </a:p>
          <a:p>
            <a:pPr marL="45720" indent="0">
              <a:buNone/>
            </a:pPr>
            <a:r>
              <a:rPr lang="nl-NL" b="0" i="0" dirty="0">
                <a:solidFill>
                  <a:srgbClr val="00B050"/>
                </a:solidFill>
                <a:effectLst/>
                <a:latin typeface="arial" panose="020B0604020202020204" pitchFamily="34" charset="0"/>
              </a:rPr>
              <a:t>               </a:t>
            </a:r>
            <a:r>
              <a:rPr lang="nl-NL" b="0" i="0" dirty="0">
                <a:solidFill>
                  <a:srgbClr val="FF0000"/>
                </a:solidFill>
                <a:effectLst/>
                <a:latin typeface="arial" panose="020B0604020202020204" pitchFamily="34" charset="0"/>
              </a:rPr>
              <a:t>Encephalotozoon Cuniculi (EC)</a:t>
            </a:r>
          </a:p>
          <a:p>
            <a:pPr marL="45720" indent="0">
              <a:buNone/>
            </a:pPr>
            <a:r>
              <a:rPr lang="nl-NL" dirty="0">
                <a:solidFill>
                  <a:srgbClr val="FF0000"/>
                </a:solidFill>
                <a:latin typeface="arial" panose="020B0604020202020204" pitchFamily="34" charset="0"/>
              </a:rPr>
              <a:t>               Trauma</a:t>
            </a:r>
          </a:p>
          <a:p>
            <a:pPr marL="45720" indent="0">
              <a:buNone/>
            </a:pPr>
            <a:r>
              <a:rPr lang="nl-NL" dirty="0">
                <a:solidFill>
                  <a:srgbClr val="FF0000"/>
                </a:solidFill>
                <a:latin typeface="arial" panose="020B0604020202020204" pitchFamily="34" charset="0"/>
              </a:rPr>
              <a:t>               Hersenaandoening</a:t>
            </a:r>
          </a:p>
          <a:p>
            <a:pPr marL="45720" indent="0">
              <a:buNone/>
            </a:pPr>
            <a:r>
              <a:rPr lang="nl-NL" dirty="0">
                <a:solidFill>
                  <a:srgbClr val="FF0000"/>
                </a:solidFill>
                <a:latin typeface="arial" panose="020B0604020202020204" pitchFamily="34" charset="0"/>
              </a:rPr>
              <a:t>               Oorontsteking</a:t>
            </a:r>
            <a:endParaRPr lang="nl-NL" dirty="0">
              <a:solidFill>
                <a:srgbClr val="00B050"/>
              </a:solidFill>
            </a:endParaRP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4" name="Graphic 3" descr="Roos">
            <a:extLst>
              <a:ext uri="{FF2B5EF4-FFF2-40B4-BE49-F238E27FC236}">
                <a16:creationId xmlns:a16="http://schemas.microsoft.com/office/drawing/2014/main" id="{CE247AED-30AA-5578-3F0E-5A4690EEA4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5" name="Tekstvak 4">
            <a:extLst>
              <a:ext uri="{FF2B5EF4-FFF2-40B4-BE49-F238E27FC236}">
                <a16:creationId xmlns:a16="http://schemas.microsoft.com/office/drawing/2014/main" id="{D2AC530A-0441-727E-35D6-9C161F15BF17}"/>
              </a:ext>
            </a:extLst>
          </p:cNvPr>
          <p:cNvSpPr txBox="1"/>
          <p:nvPr/>
        </p:nvSpPr>
        <p:spPr>
          <a:xfrm>
            <a:off x="11627896" y="6523349"/>
            <a:ext cx="494973" cy="369332"/>
          </a:xfrm>
          <a:prstGeom prst="rect">
            <a:avLst/>
          </a:prstGeom>
          <a:noFill/>
        </p:spPr>
        <p:txBody>
          <a:bodyPr wrap="square" rtlCol="0">
            <a:spAutoFit/>
          </a:bodyPr>
          <a:lstStyle/>
          <a:p>
            <a:r>
              <a:rPr lang="nl-NL" dirty="0"/>
              <a:t>04</a:t>
            </a:r>
          </a:p>
        </p:txBody>
      </p:sp>
    </p:spTree>
    <p:extLst>
      <p:ext uri="{BB962C8B-B14F-4D97-AF65-F5344CB8AC3E}">
        <p14:creationId xmlns:p14="http://schemas.microsoft.com/office/powerpoint/2010/main" val="3078109735"/>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Buik gevoel</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65229" y="2057400"/>
            <a:ext cx="4656841" cy="369332"/>
          </a:xfrm>
          <a:prstGeom prst="rect">
            <a:avLst/>
          </a:prstGeom>
          <a:noFill/>
        </p:spPr>
        <p:txBody>
          <a:bodyPr wrap="square" rtlCol="0">
            <a:spAutoFit/>
          </a:bodyPr>
          <a:lstStyle/>
          <a:p>
            <a:r>
              <a:rPr lang="nl-NL" dirty="0"/>
              <a:t>Boven de buik voelen :  Obstructie</a:t>
            </a:r>
          </a:p>
        </p:txBody>
      </p:sp>
      <p:sp>
        <p:nvSpPr>
          <p:cNvPr id="7" name="Tijdelijke aanduiding voor inhoud 3">
            <a:extLst>
              <a:ext uri="{FF2B5EF4-FFF2-40B4-BE49-F238E27FC236}">
                <a16:creationId xmlns:a16="http://schemas.microsoft.com/office/drawing/2014/main" id="{B9FFEDBD-4B08-164D-68AB-FA2D171F8009}"/>
              </a:ext>
            </a:extLst>
          </p:cNvPr>
          <p:cNvSpPr txBox="1">
            <a:spLocks/>
          </p:cNvSpPr>
          <p:nvPr/>
        </p:nvSpPr>
        <p:spPr>
          <a:xfrm>
            <a:off x="7819403" y="2057400"/>
            <a:ext cx="3527997" cy="2111478"/>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t>Harde bol boven de buik (darmen)</a:t>
            </a:r>
          </a:p>
          <a:p>
            <a:r>
              <a:rPr lang="nl-NL" dirty="0"/>
              <a:t>Geen eetlust</a:t>
            </a:r>
          </a:p>
          <a:p>
            <a:r>
              <a:rPr lang="nl-NL" dirty="0"/>
              <a:t>Kleine keutels</a:t>
            </a:r>
          </a:p>
          <a:p>
            <a:endParaRPr lang="nl-NL" dirty="0"/>
          </a:p>
        </p:txBody>
      </p:sp>
      <p:sp>
        <p:nvSpPr>
          <p:cNvPr id="8" name="Tekstvak 7">
            <a:extLst>
              <a:ext uri="{FF2B5EF4-FFF2-40B4-BE49-F238E27FC236}">
                <a16:creationId xmlns:a16="http://schemas.microsoft.com/office/drawing/2014/main" id="{BCC5D041-3ADA-4755-C56B-8B4BACA49D90}"/>
              </a:ext>
            </a:extLst>
          </p:cNvPr>
          <p:cNvSpPr txBox="1"/>
          <p:nvPr/>
        </p:nvSpPr>
        <p:spPr>
          <a:xfrm>
            <a:off x="1065229" y="3346313"/>
            <a:ext cx="4022704" cy="369332"/>
          </a:xfrm>
          <a:prstGeom prst="rect">
            <a:avLst/>
          </a:prstGeom>
          <a:noFill/>
        </p:spPr>
        <p:txBody>
          <a:bodyPr wrap="square" rtlCol="0">
            <a:spAutoFit/>
          </a:bodyPr>
          <a:lstStyle/>
          <a:p>
            <a:r>
              <a:rPr lang="nl-NL" dirty="0"/>
              <a:t>Maagverstopping door “haarbal”</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4" name="Tijdelijke aanduiding voor inhoud 3">
            <a:extLst>
              <a:ext uri="{FF2B5EF4-FFF2-40B4-BE49-F238E27FC236}">
                <a16:creationId xmlns:a16="http://schemas.microsoft.com/office/drawing/2014/main" id="{59B440E9-7889-BFFE-40B6-83F42F8CAA0B}"/>
              </a:ext>
            </a:extLst>
          </p:cNvPr>
          <p:cNvSpPr txBox="1">
            <a:spLocks/>
          </p:cNvSpPr>
          <p:nvPr/>
        </p:nvSpPr>
        <p:spPr>
          <a:xfrm>
            <a:off x="4512478" y="3429000"/>
            <a:ext cx="3698895" cy="2690354"/>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FF0000"/>
                </a:solidFill>
              </a:rPr>
              <a:t>Niet dwangvoeren</a:t>
            </a:r>
          </a:p>
          <a:p>
            <a:r>
              <a:rPr lang="nl-NL" dirty="0">
                <a:solidFill>
                  <a:srgbClr val="00B050"/>
                </a:solidFill>
              </a:rPr>
              <a:t>Dierenarts voor Röntgenfoto, Emeprid, Metomotyl en subcutaan vocht.</a:t>
            </a:r>
          </a:p>
          <a:p>
            <a:r>
              <a:rPr lang="nl-NL" dirty="0">
                <a:solidFill>
                  <a:srgbClr val="00B050"/>
                </a:solidFill>
              </a:rPr>
              <a:t>Doorbehandelen met zonnebloemolie, Prozyme, Colosan (of Infacol).</a:t>
            </a:r>
          </a:p>
          <a:p>
            <a:r>
              <a:rPr lang="nl-NL" dirty="0">
                <a:solidFill>
                  <a:srgbClr val="00B050"/>
                </a:solidFill>
              </a:rPr>
              <a:t>Groenvoer, gras, goudsbloem, kamille en geen vezels.</a:t>
            </a:r>
          </a:p>
        </p:txBody>
      </p:sp>
      <p:pic>
        <p:nvPicPr>
          <p:cNvPr id="14" name="Afbeelding 13">
            <a:extLst>
              <a:ext uri="{FF2B5EF4-FFF2-40B4-BE49-F238E27FC236}">
                <a16:creationId xmlns:a16="http://schemas.microsoft.com/office/drawing/2014/main" id="{B3D51A9A-BEAD-681E-7BC8-A303B2F60783}"/>
              </a:ext>
            </a:extLst>
          </p:cNvPr>
          <p:cNvPicPr>
            <a:picLocks noChangeAspect="1"/>
          </p:cNvPicPr>
          <p:nvPr/>
        </p:nvPicPr>
        <p:blipFill>
          <a:blip r:embed="rId7"/>
          <a:stretch>
            <a:fillRect/>
          </a:stretch>
        </p:blipFill>
        <p:spPr>
          <a:xfrm>
            <a:off x="1169509" y="3874794"/>
            <a:ext cx="3268822" cy="1611605"/>
          </a:xfrm>
          <a:prstGeom prst="rect">
            <a:avLst/>
          </a:prstGeom>
        </p:spPr>
      </p:pic>
      <p:sp>
        <p:nvSpPr>
          <p:cNvPr id="10" name="Tekstvak 9">
            <a:extLst>
              <a:ext uri="{FF2B5EF4-FFF2-40B4-BE49-F238E27FC236}">
                <a16:creationId xmlns:a16="http://schemas.microsoft.com/office/drawing/2014/main" id="{D118C722-B50B-C2CC-BCBC-B897D77EFBA5}"/>
              </a:ext>
            </a:extLst>
          </p:cNvPr>
          <p:cNvSpPr txBox="1"/>
          <p:nvPr/>
        </p:nvSpPr>
        <p:spPr>
          <a:xfrm>
            <a:off x="3261623" y="3059668"/>
            <a:ext cx="2154579" cy="369332"/>
          </a:xfrm>
          <a:prstGeom prst="rect">
            <a:avLst/>
          </a:prstGeom>
          <a:noFill/>
        </p:spPr>
        <p:txBody>
          <a:bodyPr wrap="square">
            <a:spAutoFit/>
          </a:bodyPr>
          <a:lstStyle/>
          <a:p>
            <a:r>
              <a:rPr lang="nl-NL" dirty="0">
                <a:latin typeface="Corbel" panose="020B0503020204020204" pitchFamily="34" charset="0"/>
              </a:rPr>
              <a:t>“</a:t>
            </a:r>
            <a:r>
              <a:rPr lang="nl-NL" b="0" i="0" dirty="0">
                <a:effectLst/>
                <a:latin typeface="Corbel" panose="020B0503020204020204" pitchFamily="34" charset="0"/>
              </a:rPr>
              <a:t>darmimmobiliteit” </a:t>
            </a:r>
            <a:endParaRPr lang="nl-NL" dirty="0">
              <a:latin typeface="Corbel" panose="020B0503020204020204" pitchFamily="34" charset="0"/>
            </a:endParaRPr>
          </a:p>
        </p:txBody>
      </p:sp>
      <p:sp>
        <p:nvSpPr>
          <p:cNvPr id="11" name="Tekstvak 10">
            <a:extLst>
              <a:ext uri="{FF2B5EF4-FFF2-40B4-BE49-F238E27FC236}">
                <a16:creationId xmlns:a16="http://schemas.microsoft.com/office/drawing/2014/main" id="{7D03D606-9CD5-D7CA-8EBD-963D6F498D1E}"/>
              </a:ext>
            </a:extLst>
          </p:cNvPr>
          <p:cNvSpPr txBox="1"/>
          <p:nvPr/>
        </p:nvSpPr>
        <p:spPr>
          <a:xfrm>
            <a:off x="11627896" y="6523349"/>
            <a:ext cx="494973" cy="369332"/>
          </a:xfrm>
          <a:prstGeom prst="rect">
            <a:avLst/>
          </a:prstGeom>
          <a:noFill/>
        </p:spPr>
        <p:txBody>
          <a:bodyPr wrap="square" rtlCol="0">
            <a:spAutoFit/>
          </a:bodyPr>
          <a:lstStyle/>
          <a:p>
            <a:r>
              <a:rPr lang="nl-NL" dirty="0"/>
              <a:t>37</a:t>
            </a:r>
          </a:p>
        </p:txBody>
      </p:sp>
    </p:spTree>
    <p:extLst>
      <p:ext uri="{BB962C8B-B14F-4D97-AF65-F5344CB8AC3E}">
        <p14:creationId xmlns:p14="http://schemas.microsoft.com/office/powerpoint/2010/main" val="427484841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Buik bevoelen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65229" y="2057400"/>
            <a:ext cx="6429265" cy="369332"/>
          </a:xfrm>
          <a:prstGeom prst="rect">
            <a:avLst/>
          </a:prstGeom>
          <a:noFill/>
        </p:spPr>
        <p:txBody>
          <a:bodyPr wrap="square" rtlCol="0">
            <a:spAutoFit/>
          </a:bodyPr>
          <a:lstStyle/>
          <a:p>
            <a:r>
              <a:rPr lang="nl-NL" dirty="0"/>
              <a:t>Aftasten vanaf de ribbenkast naar achterkant :      </a:t>
            </a:r>
            <a:r>
              <a:rPr lang="nl-NL" dirty="0">
                <a:solidFill>
                  <a:srgbClr val="FFC000"/>
                </a:solidFill>
              </a:rPr>
              <a:t>LET OP</a:t>
            </a:r>
          </a:p>
        </p:txBody>
      </p:sp>
      <p:sp>
        <p:nvSpPr>
          <p:cNvPr id="7" name="Tijdelijke aanduiding voor inhoud 3">
            <a:extLst>
              <a:ext uri="{FF2B5EF4-FFF2-40B4-BE49-F238E27FC236}">
                <a16:creationId xmlns:a16="http://schemas.microsoft.com/office/drawing/2014/main" id="{B9FFEDBD-4B08-164D-68AB-FA2D171F8009}"/>
              </a:ext>
            </a:extLst>
          </p:cNvPr>
          <p:cNvSpPr txBox="1">
            <a:spLocks/>
          </p:cNvSpPr>
          <p:nvPr/>
        </p:nvSpPr>
        <p:spPr>
          <a:xfrm>
            <a:off x="7494494" y="2057400"/>
            <a:ext cx="3527997" cy="2111478"/>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nl-NL" dirty="0"/>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3" name="Tijdelijke aanduiding voor inhoud 3">
            <a:extLst>
              <a:ext uri="{FF2B5EF4-FFF2-40B4-BE49-F238E27FC236}">
                <a16:creationId xmlns:a16="http://schemas.microsoft.com/office/drawing/2014/main" id="{D98C83D5-C1DA-1ED1-9174-BCE5A98912CA}"/>
              </a:ext>
            </a:extLst>
          </p:cNvPr>
          <p:cNvSpPr txBox="1">
            <a:spLocks/>
          </p:cNvSpPr>
          <p:nvPr/>
        </p:nvSpPr>
        <p:spPr>
          <a:xfrm>
            <a:off x="7494494" y="2057399"/>
            <a:ext cx="3632277" cy="3340511"/>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t>Onregelmatigheden</a:t>
            </a:r>
          </a:p>
          <a:p>
            <a:r>
              <a:rPr lang="nl-NL" dirty="0"/>
              <a:t>Harde massa’s</a:t>
            </a:r>
          </a:p>
          <a:p>
            <a:r>
              <a:rPr lang="nl-NL" dirty="0"/>
              <a:t>Gasbubbels en bollen</a:t>
            </a:r>
          </a:p>
          <a:p>
            <a:r>
              <a:rPr lang="nl-NL" dirty="0"/>
              <a:t>Nageslacht (Embryo’s)</a:t>
            </a:r>
          </a:p>
          <a:p>
            <a:r>
              <a:rPr lang="nl-NL" dirty="0"/>
              <a:t>Keutels (dikke darm vulling)</a:t>
            </a:r>
          </a:p>
          <a:p>
            <a:r>
              <a:rPr lang="nl-NL" dirty="0"/>
              <a:t>Ribbels langs de huid</a:t>
            </a:r>
          </a:p>
          <a:p>
            <a:r>
              <a:rPr lang="nl-NL" dirty="0"/>
              <a:t>Bultjes</a:t>
            </a:r>
          </a:p>
        </p:txBody>
      </p:sp>
      <p:sp>
        <p:nvSpPr>
          <p:cNvPr id="10" name="Tijdelijke aanduiding voor inhoud 3">
            <a:extLst>
              <a:ext uri="{FF2B5EF4-FFF2-40B4-BE49-F238E27FC236}">
                <a16:creationId xmlns:a16="http://schemas.microsoft.com/office/drawing/2014/main" id="{3A0A00A6-92BA-1D91-2781-FFFD8818BFB4}"/>
              </a:ext>
            </a:extLst>
          </p:cNvPr>
          <p:cNvSpPr txBox="1">
            <a:spLocks/>
          </p:cNvSpPr>
          <p:nvPr/>
        </p:nvSpPr>
        <p:spPr>
          <a:xfrm>
            <a:off x="1143000" y="5397910"/>
            <a:ext cx="3527997" cy="1116057"/>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2060"/>
                </a:solidFill>
              </a:rPr>
              <a:t>Keutels en urine</a:t>
            </a:r>
          </a:p>
          <a:p>
            <a:r>
              <a:rPr lang="nl-NL" dirty="0">
                <a:solidFill>
                  <a:srgbClr val="002060"/>
                </a:solidFill>
              </a:rPr>
              <a:t>Geur en bevuiling</a:t>
            </a:r>
          </a:p>
          <a:p>
            <a:r>
              <a:rPr lang="nl-NL" dirty="0">
                <a:solidFill>
                  <a:srgbClr val="002060"/>
                </a:solidFill>
              </a:rPr>
              <a:t>Eetlust en drinken</a:t>
            </a:r>
          </a:p>
        </p:txBody>
      </p:sp>
      <p:sp>
        <p:nvSpPr>
          <p:cNvPr id="11" name="Tekstvak 10">
            <a:extLst>
              <a:ext uri="{FF2B5EF4-FFF2-40B4-BE49-F238E27FC236}">
                <a16:creationId xmlns:a16="http://schemas.microsoft.com/office/drawing/2014/main" id="{7BEDF921-ECE0-AC4F-8944-31C5E2D2C454}"/>
              </a:ext>
            </a:extLst>
          </p:cNvPr>
          <p:cNvSpPr txBox="1"/>
          <p:nvPr/>
        </p:nvSpPr>
        <p:spPr>
          <a:xfrm>
            <a:off x="1143000" y="4457686"/>
            <a:ext cx="3255152" cy="646331"/>
          </a:xfrm>
          <a:prstGeom prst="rect">
            <a:avLst/>
          </a:prstGeom>
          <a:noFill/>
        </p:spPr>
        <p:txBody>
          <a:bodyPr wrap="square" rtlCol="0">
            <a:spAutoFit/>
          </a:bodyPr>
          <a:lstStyle/>
          <a:p>
            <a:r>
              <a:rPr lang="nl-NL" dirty="0"/>
              <a:t>Neem ook mee in de beoordeling :</a:t>
            </a:r>
          </a:p>
        </p:txBody>
      </p:sp>
      <p:sp>
        <p:nvSpPr>
          <p:cNvPr id="13" name="Tekstvak 12">
            <a:extLst>
              <a:ext uri="{FF2B5EF4-FFF2-40B4-BE49-F238E27FC236}">
                <a16:creationId xmlns:a16="http://schemas.microsoft.com/office/drawing/2014/main" id="{F837639D-44BD-A5C7-EB95-28C7D28B0F63}"/>
              </a:ext>
            </a:extLst>
          </p:cNvPr>
          <p:cNvSpPr txBox="1"/>
          <p:nvPr/>
        </p:nvSpPr>
        <p:spPr>
          <a:xfrm>
            <a:off x="11627896" y="6523349"/>
            <a:ext cx="494973" cy="369332"/>
          </a:xfrm>
          <a:prstGeom prst="rect">
            <a:avLst/>
          </a:prstGeom>
          <a:noFill/>
        </p:spPr>
        <p:txBody>
          <a:bodyPr wrap="square" rtlCol="0">
            <a:spAutoFit/>
          </a:bodyPr>
          <a:lstStyle/>
          <a:p>
            <a:r>
              <a:rPr lang="nl-NL" dirty="0"/>
              <a:t>38</a:t>
            </a:r>
          </a:p>
        </p:txBody>
      </p:sp>
    </p:spTree>
    <p:extLst>
      <p:ext uri="{BB962C8B-B14F-4D97-AF65-F5344CB8AC3E}">
        <p14:creationId xmlns:p14="http://schemas.microsoft.com/office/powerpoint/2010/main" val="2354109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Buik gevoel</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65229" y="2057399"/>
            <a:ext cx="4656841" cy="369332"/>
          </a:xfrm>
          <a:prstGeom prst="rect">
            <a:avLst/>
          </a:prstGeom>
          <a:noFill/>
        </p:spPr>
        <p:txBody>
          <a:bodyPr wrap="square" rtlCol="0">
            <a:spAutoFit/>
          </a:bodyPr>
          <a:lstStyle/>
          <a:p>
            <a:r>
              <a:rPr lang="nl-NL" dirty="0"/>
              <a:t>Buik aftasten langs beide zijden tegelijkertijd : </a:t>
            </a:r>
          </a:p>
        </p:txBody>
      </p:sp>
      <p:sp>
        <p:nvSpPr>
          <p:cNvPr id="7" name="Tijdelijke aanduiding voor inhoud 3">
            <a:extLst>
              <a:ext uri="{FF2B5EF4-FFF2-40B4-BE49-F238E27FC236}">
                <a16:creationId xmlns:a16="http://schemas.microsoft.com/office/drawing/2014/main" id="{B9FFEDBD-4B08-164D-68AB-FA2D171F8009}"/>
              </a:ext>
            </a:extLst>
          </p:cNvPr>
          <p:cNvSpPr txBox="1">
            <a:spLocks/>
          </p:cNvSpPr>
          <p:nvPr/>
        </p:nvSpPr>
        <p:spPr>
          <a:xfrm>
            <a:off x="7494494" y="2057400"/>
            <a:ext cx="3527997" cy="2534266"/>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t>Onregelmatigheden</a:t>
            </a:r>
          </a:p>
          <a:p>
            <a:r>
              <a:rPr lang="nl-NL" dirty="0"/>
              <a:t>Keutels voelbaar</a:t>
            </a:r>
          </a:p>
          <a:p>
            <a:r>
              <a:rPr lang="nl-NL" dirty="0"/>
              <a:t>Ballon (Gas)</a:t>
            </a:r>
          </a:p>
        </p:txBody>
      </p:sp>
      <p:sp>
        <p:nvSpPr>
          <p:cNvPr id="8" name="Tekstvak 7">
            <a:extLst>
              <a:ext uri="{FF2B5EF4-FFF2-40B4-BE49-F238E27FC236}">
                <a16:creationId xmlns:a16="http://schemas.microsoft.com/office/drawing/2014/main" id="{BCC5D041-3ADA-4755-C56B-8B4BACA49D90}"/>
              </a:ext>
            </a:extLst>
          </p:cNvPr>
          <p:cNvSpPr txBox="1"/>
          <p:nvPr/>
        </p:nvSpPr>
        <p:spPr>
          <a:xfrm>
            <a:off x="1065229" y="3268051"/>
            <a:ext cx="4022704" cy="646331"/>
          </a:xfrm>
          <a:prstGeom prst="rect">
            <a:avLst/>
          </a:prstGeom>
          <a:noFill/>
        </p:spPr>
        <p:txBody>
          <a:bodyPr wrap="square" rtlCol="0">
            <a:spAutoFit/>
          </a:bodyPr>
          <a:lstStyle/>
          <a:p>
            <a:r>
              <a:rPr lang="nl-NL" dirty="0"/>
              <a:t>Gasbuik, Tympanie, Trommelzucht, MD</a:t>
            </a:r>
          </a:p>
          <a:p>
            <a:r>
              <a:rPr lang="nl-NL" dirty="0"/>
              <a:t>(maagdilatatie) ook in darmen mogelijk</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11" name="Afbeelding 10">
            <a:extLst>
              <a:ext uri="{FF2B5EF4-FFF2-40B4-BE49-F238E27FC236}">
                <a16:creationId xmlns:a16="http://schemas.microsoft.com/office/drawing/2014/main" id="{73B3AF27-08B6-69C8-FA22-41904B9A54F0}"/>
              </a:ext>
            </a:extLst>
          </p:cNvPr>
          <p:cNvPicPr>
            <a:picLocks noChangeAspect="1"/>
          </p:cNvPicPr>
          <p:nvPr/>
        </p:nvPicPr>
        <p:blipFill>
          <a:blip r:embed="rId7"/>
          <a:stretch>
            <a:fillRect/>
          </a:stretch>
        </p:blipFill>
        <p:spPr>
          <a:xfrm>
            <a:off x="1154140" y="3914382"/>
            <a:ext cx="3672721" cy="2418892"/>
          </a:xfrm>
          <a:prstGeom prst="rect">
            <a:avLst/>
          </a:prstGeom>
        </p:spPr>
      </p:pic>
      <p:sp>
        <p:nvSpPr>
          <p:cNvPr id="4" name="Tijdelijke aanduiding voor inhoud 3">
            <a:extLst>
              <a:ext uri="{FF2B5EF4-FFF2-40B4-BE49-F238E27FC236}">
                <a16:creationId xmlns:a16="http://schemas.microsoft.com/office/drawing/2014/main" id="{59B440E9-7889-BFFE-40B6-83F42F8CAA0B}"/>
              </a:ext>
            </a:extLst>
          </p:cNvPr>
          <p:cNvSpPr txBox="1">
            <a:spLocks/>
          </p:cNvSpPr>
          <p:nvPr/>
        </p:nvSpPr>
        <p:spPr>
          <a:xfrm>
            <a:off x="4826861" y="4869183"/>
            <a:ext cx="3059800" cy="1726045"/>
          </a:xfrm>
          <a:prstGeom prst="rect">
            <a:avLst/>
          </a:prstGeom>
        </p:spPr>
        <p:txBody>
          <a:bodyPr vert="horz" lIns="91440" tIns="45720" rIns="91440" bIns="45720" rtlCol="0">
            <a:normAutofit fontScale="925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B050"/>
                </a:solidFill>
              </a:rPr>
              <a:t>Eventueel dwangvoeren</a:t>
            </a:r>
          </a:p>
          <a:p>
            <a:r>
              <a:rPr lang="nl-NL" dirty="0">
                <a:solidFill>
                  <a:srgbClr val="00B050"/>
                </a:solidFill>
              </a:rPr>
              <a:t>Cisaral drops</a:t>
            </a:r>
          </a:p>
          <a:p>
            <a:r>
              <a:rPr lang="nl-NL" dirty="0">
                <a:solidFill>
                  <a:srgbClr val="00B050"/>
                </a:solidFill>
              </a:rPr>
              <a:t>Infacol, half uur daarna (of  Colosan)</a:t>
            </a:r>
          </a:p>
        </p:txBody>
      </p:sp>
      <p:sp>
        <p:nvSpPr>
          <p:cNvPr id="3" name="Tekstvak 2">
            <a:extLst>
              <a:ext uri="{FF2B5EF4-FFF2-40B4-BE49-F238E27FC236}">
                <a16:creationId xmlns:a16="http://schemas.microsoft.com/office/drawing/2014/main" id="{2B92DEEC-5371-737C-1903-BD5BBD07926D}"/>
              </a:ext>
            </a:extLst>
          </p:cNvPr>
          <p:cNvSpPr txBox="1"/>
          <p:nvPr/>
        </p:nvSpPr>
        <p:spPr>
          <a:xfrm>
            <a:off x="11627896" y="6523349"/>
            <a:ext cx="494973" cy="369332"/>
          </a:xfrm>
          <a:prstGeom prst="rect">
            <a:avLst/>
          </a:prstGeom>
          <a:noFill/>
        </p:spPr>
        <p:txBody>
          <a:bodyPr wrap="square" rtlCol="0">
            <a:spAutoFit/>
          </a:bodyPr>
          <a:lstStyle/>
          <a:p>
            <a:r>
              <a:rPr lang="nl-NL" dirty="0"/>
              <a:t>39</a:t>
            </a:r>
          </a:p>
        </p:txBody>
      </p:sp>
    </p:spTree>
    <p:extLst>
      <p:ext uri="{BB962C8B-B14F-4D97-AF65-F5344CB8AC3E}">
        <p14:creationId xmlns:p14="http://schemas.microsoft.com/office/powerpoint/2010/main" val="409673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Volle buik</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65229" y="2057399"/>
            <a:ext cx="4656841" cy="369332"/>
          </a:xfrm>
          <a:prstGeom prst="rect">
            <a:avLst/>
          </a:prstGeom>
          <a:noFill/>
        </p:spPr>
        <p:txBody>
          <a:bodyPr wrap="square" rtlCol="0">
            <a:spAutoFit/>
          </a:bodyPr>
          <a:lstStyle/>
          <a:p>
            <a:r>
              <a:rPr lang="nl-NL" dirty="0"/>
              <a:t>Buik betasten naar achterkant :     Obstipatie</a:t>
            </a:r>
          </a:p>
        </p:txBody>
      </p:sp>
      <p:sp>
        <p:nvSpPr>
          <p:cNvPr id="7" name="Tijdelijke aanduiding voor inhoud 3">
            <a:extLst>
              <a:ext uri="{FF2B5EF4-FFF2-40B4-BE49-F238E27FC236}">
                <a16:creationId xmlns:a16="http://schemas.microsoft.com/office/drawing/2014/main" id="{B9FFEDBD-4B08-164D-68AB-FA2D171F8009}"/>
              </a:ext>
            </a:extLst>
          </p:cNvPr>
          <p:cNvSpPr txBox="1">
            <a:spLocks/>
          </p:cNvSpPr>
          <p:nvPr/>
        </p:nvSpPr>
        <p:spPr>
          <a:xfrm>
            <a:off x="7494494" y="2057400"/>
            <a:ext cx="3527997" cy="271256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t>Stevige knopen in de dikke darm wendingen</a:t>
            </a:r>
          </a:p>
          <a:p>
            <a:r>
              <a:rPr lang="nl-NL" dirty="0"/>
              <a:t>Geen of kleine keutels</a:t>
            </a:r>
          </a:p>
          <a:p>
            <a:r>
              <a:rPr lang="nl-NL" dirty="0"/>
              <a:t>Mogelijk in combinatie met gasbuik</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3" name="Tijdelijke aanduiding voor inhoud 3">
            <a:extLst>
              <a:ext uri="{FF2B5EF4-FFF2-40B4-BE49-F238E27FC236}">
                <a16:creationId xmlns:a16="http://schemas.microsoft.com/office/drawing/2014/main" id="{7CE21916-3911-6708-ADFD-352449E5B363}"/>
              </a:ext>
            </a:extLst>
          </p:cNvPr>
          <p:cNvSpPr txBox="1">
            <a:spLocks/>
          </p:cNvSpPr>
          <p:nvPr/>
        </p:nvSpPr>
        <p:spPr>
          <a:xfrm>
            <a:off x="1065229" y="2518170"/>
            <a:ext cx="3527997" cy="3746862"/>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B050"/>
                </a:solidFill>
              </a:rPr>
              <a:t>Lijnzaad (brokken)</a:t>
            </a:r>
          </a:p>
          <a:p>
            <a:r>
              <a:rPr lang="nl-NL" dirty="0">
                <a:solidFill>
                  <a:srgbClr val="00B050"/>
                </a:solidFill>
              </a:rPr>
              <a:t>Juvenile </a:t>
            </a:r>
          </a:p>
          <a:p>
            <a:r>
              <a:rPr lang="nl-NL" dirty="0">
                <a:solidFill>
                  <a:srgbClr val="00B050"/>
                </a:solidFill>
              </a:rPr>
              <a:t>Water met ORS</a:t>
            </a:r>
          </a:p>
          <a:p>
            <a:r>
              <a:rPr lang="nl-NL" dirty="0">
                <a:solidFill>
                  <a:srgbClr val="00B050"/>
                </a:solidFill>
              </a:rPr>
              <a:t>Komkommer aanbieden</a:t>
            </a:r>
          </a:p>
          <a:p>
            <a:r>
              <a:rPr lang="nl-NL" dirty="0">
                <a:solidFill>
                  <a:srgbClr val="00B050"/>
                </a:solidFill>
              </a:rPr>
              <a:t>Lactulosemiddel</a:t>
            </a:r>
          </a:p>
          <a:p>
            <a:r>
              <a:rPr lang="nl-NL" dirty="0">
                <a:solidFill>
                  <a:srgbClr val="00B050"/>
                </a:solidFill>
              </a:rPr>
              <a:t>Geen droogvoer</a:t>
            </a:r>
          </a:p>
          <a:p>
            <a:r>
              <a:rPr lang="nl-NL" dirty="0">
                <a:solidFill>
                  <a:srgbClr val="00B050"/>
                </a:solidFill>
              </a:rPr>
              <a:t>Groenvoer    gras , andijvie (paardenbloemblad)</a:t>
            </a:r>
          </a:p>
          <a:p>
            <a:r>
              <a:rPr lang="nl-NL" dirty="0">
                <a:solidFill>
                  <a:srgbClr val="00B050"/>
                </a:solidFill>
              </a:rPr>
              <a:t>Protexin</a:t>
            </a:r>
          </a:p>
        </p:txBody>
      </p:sp>
      <p:sp>
        <p:nvSpPr>
          <p:cNvPr id="4" name="Tijdelijke aanduiding voor inhoud 3">
            <a:extLst>
              <a:ext uri="{FF2B5EF4-FFF2-40B4-BE49-F238E27FC236}">
                <a16:creationId xmlns:a16="http://schemas.microsoft.com/office/drawing/2014/main" id="{314DFBD5-B99D-EFA1-3D2E-01D45F6EFA7C}"/>
              </a:ext>
            </a:extLst>
          </p:cNvPr>
          <p:cNvSpPr txBox="1">
            <a:spLocks/>
          </p:cNvSpPr>
          <p:nvPr/>
        </p:nvSpPr>
        <p:spPr>
          <a:xfrm>
            <a:off x="5251432" y="4723502"/>
            <a:ext cx="3527997" cy="1761607"/>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B050"/>
                </a:solidFill>
              </a:rPr>
              <a:t>Papaya (vezelrijk)</a:t>
            </a:r>
          </a:p>
          <a:p>
            <a:r>
              <a:rPr lang="nl-NL" dirty="0">
                <a:solidFill>
                  <a:srgbClr val="00B050"/>
                </a:solidFill>
              </a:rPr>
              <a:t>Recovery</a:t>
            </a:r>
          </a:p>
          <a:p>
            <a:r>
              <a:rPr lang="nl-NL" dirty="0">
                <a:solidFill>
                  <a:srgbClr val="00B050"/>
                </a:solidFill>
              </a:rPr>
              <a:t>Geweekte Selective pallets</a:t>
            </a:r>
          </a:p>
          <a:p>
            <a:r>
              <a:rPr lang="nl-NL" dirty="0">
                <a:solidFill>
                  <a:srgbClr val="00B050"/>
                </a:solidFill>
              </a:rPr>
              <a:t>Babyvoeding wortel</a:t>
            </a:r>
          </a:p>
        </p:txBody>
      </p:sp>
      <p:sp>
        <p:nvSpPr>
          <p:cNvPr id="8" name="Tekstvak 7">
            <a:extLst>
              <a:ext uri="{FF2B5EF4-FFF2-40B4-BE49-F238E27FC236}">
                <a16:creationId xmlns:a16="http://schemas.microsoft.com/office/drawing/2014/main" id="{234DAEB0-68B4-21AD-7E4B-0B5F1A828667}"/>
              </a:ext>
            </a:extLst>
          </p:cNvPr>
          <p:cNvSpPr txBox="1"/>
          <p:nvPr/>
        </p:nvSpPr>
        <p:spPr>
          <a:xfrm>
            <a:off x="5453113" y="4262731"/>
            <a:ext cx="2216071" cy="369332"/>
          </a:xfrm>
          <a:prstGeom prst="rect">
            <a:avLst/>
          </a:prstGeom>
          <a:noFill/>
        </p:spPr>
        <p:txBody>
          <a:bodyPr wrap="square" rtlCol="0">
            <a:spAutoFit/>
          </a:bodyPr>
          <a:lstStyle/>
          <a:p>
            <a:r>
              <a:rPr lang="nl-NL" dirty="0"/>
              <a:t>Geven bij herstel</a:t>
            </a:r>
          </a:p>
        </p:txBody>
      </p:sp>
      <p:sp>
        <p:nvSpPr>
          <p:cNvPr id="10" name="Tekstvak 9">
            <a:extLst>
              <a:ext uri="{FF2B5EF4-FFF2-40B4-BE49-F238E27FC236}">
                <a16:creationId xmlns:a16="http://schemas.microsoft.com/office/drawing/2014/main" id="{BC0ADE62-B763-E677-AFDA-CD4644319D54}"/>
              </a:ext>
            </a:extLst>
          </p:cNvPr>
          <p:cNvSpPr txBox="1"/>
          <p:nvPr/>
        </p:nvSpPr>
        <p:spPr>
          <a:xfrm>
            <a:off x="5453113" y="3249720"/>
            <a:ext cx="1956355" cy="523220"/>
          </a:xfrm>
          <a:prstGeom prst="rect">
            <a:avLst/>
          </a:prstGeom>
          <a:noFill/>
        </p:spPr>
        <p:txBody>
          <a:bodyPr wrap="square" rtlCol="0">
            <a:spAutoFit/>
          </a:bodyPr>
          <a:lstStyle/>
          <a:p>
            <a:r>
              <a:rPr lang="nl-NL" sz="2800" dirty="0">
                <a:solidFill>
                  <a:srgbClr val="FF0000"/>
                </a:solidFill>
              </a:rPr>
              <a:t>Geen hooi</a:t>
            </a:r>
          </a:p>
        </p:txBody>
      </p:sp>
      <p:sp>
        <p:nvSpPr>
          <p:cNvPr id="11" name="Tekstvak 10">
            <a:extLst>
              <a:ext uri="{FF2B5EF4-FFF2-40B4-BE49-F238E27FC236}">
                <a16:creationId xmlns:a16="http://schemas.microsoft.com/office/drawing/2014/main" id="{E83D5930-73D8-CB11-69AD-A4F4AC24063E}"/>
              </a:ext>
            </a:extLst>
          </p:cNvPr>
          <p:cNvSpPr txBox="1"/>
          <p:nvPr/>
        </p:nvSpPr>
        <p:spPr>
          <a:xfrm>
            <a:off x="11627896" y="6523349"/>
            <a:ext cx="494973" cy="369332"/>
          </a:xfrm>
          <a:prstGeom prst="rect">
            <a:avLst/>
          </a:prstGeom>
          <a:noFill/>
        </p:spPr>
        <p:txBody>
          <a:bodyPr wrap="square" rtlCol="0">
            <a:spAutoFit/>
          </a:bodyPr>
          <a:lstStyle/>
          <a:p>
            <a:r>
              <a:rPr lang="nl-NL" dirty="0"/>
              <a:t>40</a:t>
            </a:r>
          </a:p>
        </p:txBody>
      </p:sp>
    </p:spTree>
    <p:extLst>
      <p:ext uri="{BB962C8B-B14F-4D97-AF65-F5344CB8AC3E}">
        <p14:creationId xmlns:p14="http://schemas.microsoft.com/office/powerpoint/2010/main" val="757408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Spijsvertering : Gevolg plakpoep/diarree</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4440023" y="2019283"/>
            <a:ext cx="4656841" cy="400110"/>
          </a:xfrm>
          <a:prstGeom prst="rect">
            <a:avLst/>
          </a:prstGeom>
          <a:noFill/>
        </p:spPr>
        <p:txBody>
          <a:bodyPr wrap="square" rtlCol="0">
            <a:spAutoFit/>
          </a:bodyPr>
          <a:lstStyle/>
          <a:p>
            <a:r>
              <a:rPr lang="nl-NL" sz="2000" dirty="0"/>
              <a:t>Rond de anus/onderbuik:  </a:t>
            </a:r>
          </a:p>
        </p:txBody>
      </p:sp>
      <p:sp>
        <p:nvSpPr>
          <p:cNvPr id="7" name="Tijdelijke aanduiding voor inhoud 3">
            <a:extLst>
              <a:ext uri="{FF2B5EF4-FFF2-40B4-BE49-F238E27FC236}">
                <a16:creationId xmlns:a16="http://schemas.microsoft.com/office/drawing/2014/main" id="{B9FFEDBD-4B08-164D-68AB-FA2D171F8009}"/>
              </a:ext>
            </a:extLst>
          </p:cNvPr>
          <p:cNvSpPr txBox="1">
            <a:spLocks/>
          </p:cNvSpPr>
          <p:nvPr/>
        </p:nvSpPr>
        <p:spPr>
          <a:xfrm>
            <a:off x="7494494" y="2057400"/>
            <a:ext cx="3527997" cy="271256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t>Plat verkleefde poep en urine in de haren</a:t>
            </a:r>
          </a:p>
          <a:p>
            <a:r>
              <a:rPr lang="nl-NL" dirty="0"/>
              <a:t>Kleine wondjes</a:t>
            </a:r>
          </a:p>
          <a:p>
            <a:r>
              <a:rPr lang="nl-NL" dirty="0"/>
              <a:t>Mogelijke beweging onderhuids</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3" name="Tijdelijke aanduiding voor inhoud 3">
            <a:extLst>
              <a:ext uri="{FF2B5EF4-FFF2-40B4-BE49-F238E27FC236}">
                <a16:creationId xmlns:a16="http://schemas.microsoft.com/office/drawing/2014/main" id="{7CE21916-3911-6708-ADFD-352449E5B363}"/>
              </a:ext>
            </a:extLst>
          </p:cNvPr>
          <p:cNvSpPr txBox="1">
            <a:spLocks/>
          </p:cNvSpPr>
          <p:nvPr/>
        </p:nvSpPr>
        <p:spPr>
          <a:xfrm>
            <a:off x="1143000" y="2942376"/>
            <a:ext cx="3381865" cy="3306024"/>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B050"/>
                </a:solidFill>
              </a:rPr>
              <a:t>Scheren aangetaste vacht</a:t>
            </a:r>
          </a:p>
          <a:p>
            <a:r>
              <a:rPr lang="nl-NL" dirty="0">
                <a:solidFill>
                  <a:srgbClr val="00B050"/>
                </a:solidFill>
              </a:rPr>
              <a:t>Maden (Laten) verwijderen</a:t>
            </a:r>
          </a:p>
          <a:p>
            <a:r>
              <a:rPr lang="nl-NL" dirty="0">
                <a:solidFill>
                  <a:srgbClr val="00B050"/>
                </a:solidFill>
              </a:rPr>
              <a:t>Spoelen</a:t>
            </a:r>
          </a:p>
          <a:p>
            <a:r>
              <a:rPr lang="nl-NL" dirty="0">
                <a:solidFill>
                  <a:srgbClr val="00B050"/>
                </a:solidFill>
              </a:rPr>
              <a:t>Ontsmetten</a:t>
            </a:r>
          </a:p>
          <a:p>
            <a:r>
              <a:rPr lang="nl-NL" dirty="0">
                <a:solidFill>
                  <a:srgbClr val="00B050"/>
                </a:solidFill>
              </a:rPr>
              <a:t>Ontstekingsremmer gebruiken</a:t>
            </a:r>
          </a:p>
          <a:p>
            <a:r>
              <a:rPr lang="nl-NL" dirty="0">
                <a:solidFill>
                  <a:srgbClr val="00B050"/>
                </a:solidFill>
              </a:rPr>
              <a:t>Op handdoeken zetten</a:t>
            </a:r>
          </a:p>
          <a:p>
            <a:r>
              <a:rPr lang="nl-NL" dirty="0">
                <a:solidFill>
                  <a:srgbClr val="00B050"/>
                </a:solidFill>
              </a:rPr>
              <a:t>Hygiëne en vliegenbestrijding</a:t>
            </a:r>
          </a:p>
        </p:txBody>
      </p:sp>
      <p:sp>
        <p:nvSpPr>
          <p:cNvPr id="4" name="Tijdelijke aanduiding voor inhoud 3">
            <a:extLst>
              <a:ext uri="{FF2B5EF4-FFF2-40B4-BE49-F238E27FC236}">
                <a16:creationId xmlns:a16="http://schemas.microsoft.com/office/drawing/2014/main" id="{314DFBD5-B99D-EFA1-3D2E-01D45F6EFA7C}"/>
              </a:ext>
            </a:extLst>
          </p:cNvPr>
          <p:cNvSpPr txBox="1">
            <a:spLocks/>
          </p:cNvSpPr>
          <p:nvPr/>
        </p:nvSpPr>
        <p:spPr>
          <a:xfrm>
            <a:off x="7494494" y="4723502"/>
            <a:ext cx="3524026" cy="1258753"/>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B050"/>
                </a:solidFill>
              </a:rPr>
              <a:t>Schoonhouden</a:t>
            </a:r>
          </a:p>
          <a:p>
            <a:r>
              <a:rPr lang="nl-NL" dirty="0">
                <a:solidFill>
                  <a:srgbClr val="00B050"/>
                </a:solidFill>
              </a:rPr>
              <a:t>Oorzaak aanpakken</a:t>
            </a:r>
          </a:p>
          <a:p>
            <a:r>
              <a:rPr lang="nl-NL" dirty="0">
                <a:solidFill>
                  <a:srgbClr val="00B050"/>
                </a:solidFill>
              </a:rPr>
              <a:t>Anti Myiasis spray gebruiken</a:t>
            </a:r>
          </a:p>
        </p:txBody>
      </p:sp>
      <p:sp>
        <p:nvSpPr>
          <p:cNvPr id="8" name="Tekstvak 7">
            <a:extLst>
              <a:ext uri="{FF2B5EF4-FFF2-40B4-BE49-F238E27FC236}">
                <a16:creationId xmlns:a16="http://schemas.microsoft.com/office/drawing/2014/main" id="{234DAEB0-68B4-21AD-7E4B-0B5F1A828667}"/>
              </a:ext>
            </a:extLst>
          </p:cNvPr>
          <p:cNvSpPr txBox="1"/>
          <p:nvPr/>
        </p:nvSpPr>
        <p:spPr>
          <a:xfrm>
            <a:off x="7696175" y="4262731"/>
            <a:ext cx="2216071" cy="369332"/>
          </a:xfrm>
          <a:prstGeom prst="rect">
            <a:avLst/>
          </a:prstGeom>
          <a:noFill/>
        </p:spPr>
        <p:txBody>
          <a:bodyPr wrap="square" rtlCol="0">
            <a:spAutoFit/>
          </a:bodyPr>
          <a:lstStyle/>
          <a:p>
            <a:r>
              <a:rPr lang="nl-NL" dirty="0"/>
              <a:t>Bij herstel</a:t>
            </a:r>
          </a:p>
        </p:txBody>
      </p:sp>
      <p:pic>
        <p:nvPicPr>
          <p:cNvPr id="13" name="Afbeelding 12">
            <a:extLst>
              <a:ext uri="{FF2B5EF4-FFF2-40B4-BE49-F238E27FC236}">
                <a16:creationId xmlns:a16="http://schemas.microsoft.com/office/drawing/2014/main" id="{ADE572F1-B888-BDDF-CBBD-1842D2AA49B3}"/>
              </a:ext>
            </a:extLst>
          </p:cNvPr>
          <p:cNvPicPr>
            <a:picLocks noChangeAspect="1"/>
          </p:cNvPicPr>
          <p:nvPr/>
        </p:nvPicPr>
        <p:blipFill>
          <a:blip r:embed="rId7"/>
          <a:stretch>
            <a:fillRect/>
          </a:stretch>
        </p:blipFill>
        <p:spPr>
          <a:xfrm>
            <a:off x="4524865" y="2510832"/>
            <a:ext cx="1898328" cy="1248678"/>
          </a:xfrm>
          <a:prstGeom prst="rect">
            <a:avLst/>
          </a:prstGeom>
        </p:spPr>
      </p:pic>
      <p:sp>
        <p:nvSpPr>
          <p:cNvPr id="16" name="Tekstvak 15">
            <a:extLst>
              <a:ext uri="{FF2B5EF4-FFF2-40B4-BE49-F238E27FC236}">
                <a16:creationId xmlns:a16="http://schemas.microsoft.com/office/drawing/2014/main" id="{B4013367-908C-4713-4774-98364E0D1BA9}"/>
              </a:ext>
            </a:extLst>
          </p:cNvPr>
          <p:cNvSpPr txBox="1"/>
          <p:nvPr/>
        </p:nvSpPr>
        <p:spPr>
          <a:xfrm>
            <a:off x="1169509" y="2019283"/>
            <a:ext cx="3270514" cy="707886"/>
          </a:xfrm>
          <a:prstGeom prst="rect">
            <a:avLst/>
          </a:prstGeom>
          <a:noFill/>
        </p:spPr>
        <p:txBody>
          <a:bodyPr wrap="square" rtlCol="0">
            <a:spAutoFit/>
          </a:bodyPr>
          <a:lstStyle/>
          <a:p>
            <a:r>
              <a:rPr lang="nl-NL" sz="4000" dirty="0">
                <a:solidFill>
                  <a:srgbClr val="FF0000"/>
                </a:solidFill>
              </a:rPr>
              <a:t>Myiasis</a:t>
            </a:r>
          </a:p>
        </p:txBody>
      </p:sp>
      <p:sp>
        <p:nvSpPr>
          <p:cNvPr id="17" name="Tekstvak 16">
            <a:extLst>
              <a:ext uri="{FF2B5EF4-FFF2-40B4-BE49-F238E27FC236}">
                <a16:creationId xmlns:a16="http://schemas.microsoft.com/office/drawing/2014/main" id="{5EFC56EC-3011-CCD7-C8EE-E95EB6DB1509}"/>
              </a:ext>
            </a:extLst>
          </p:cNvPr>
          <p:cNvSpPr txBox="1"/>
          <p:nvPr/>
        </p:nvSpPr>
        <p:spPr>
          <a:xfrm>
            <a:off x="11627896" y="6523349"/>
            <a:ext cx="494973" cy="369332"/>
          </a:xfrm>
          <a:prstGeom prst="rect">
            <a:avLst/>
          </a:prstGeom>
          <a:noFill/>
        </p:spPr>
        <p:txBody>
          <a:bodyPr wrap="square" rtlCol="0">
            <a:spAutoFit/>
          </a:bodyPr>
          <a:lstStyle/>
          <a:p>
            <a:r>
              <a:rPr lang="nl-NL" dirty="0"/>
              <a:t>41</a:t>
            </a:r>
          </a:p>
        </p:txBody>
      </p:sp>
      <p:pic>
        <p:nvPicPr>
          <p:cNvPr id="19" name="Afbeelding 18">
            <a:extLst>
              <a:ext uri="{FF2B5EF4-FFF2-40B4-BE49-F238E27FC236}">
                <a16:creationId xmlns:a16="http://schemas.microsoft.com/office/drawing/2014/main" id="{DD3ADAA5-6DB1-50DC-574C-9078103B1D25}"/>
              </a:ext>
            </a:extLst>
          </p:cNvPr>
          <p:cNvPicPr>
            <a:picLocks noChangeAspect="1"/>
          </p:cNvPicPr>
          <p:nvPr/>
        </p:nvPicPr>
        <p:blipFill>
          <a:blip r:embed="rId8"/>
          <a:stretch>
            <a:fillRect/>
          </a:stretch>
        </p:blipFill>
        <p:spPr>
          <a:xfrm>
            <a:off x="4522697" y="3759510"/>
            <a:ext cx="1898329" cy="2224605"/>
          </a:xfrm>
          <a:prstGeom prst="rect">
            <a:avLst/>
          </a:prstGeom>
        </p:spPr>
      </p:pic>
    </p:spTree>
    <p:extLst>
      <p:ext uri="{BB962C8B-B14F-4D97-AF65-F5344CB8AC3E}">
        <p14:creationId xmlns:p14="http://schemas.microsoft.com/office/powerpoint/2010/main" val="3783563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Geslachtsorgaan : Sexen konijn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7" name="Afbeelding 6">
            <a:extLst>
              <a:ext uri="{FF2B5EF4-FFF2-40B4-BE49-F238E27FC236}">
                <a16:creationId xmlns:a16="http://schemas.microsoft.com/office/drawing/2014/main" id="{C82F882B-E6A6-3E12-D589-558320922761}"/>
              </a:ext>
            </a:extLst>
          </p:cNvPr>
          <p:cNvPicPr>
            <a:picLocks noChangeAspect="1"/>
          </p:cNvPicPr>
          <p:nvPr/>
        </p:nvPicPr>
        <p:blipFill>
          <a:blip r:embed="rId5"/>
          <a:stretch>
            <a:fillRect/>
          </a:stretch>
        </p:blipFill>
        <p:spPr>
          <a:xfrm>
            <a:off x="1143000" y="2357437"/>
            <a:ext cx="2857500" cy="2143125"/>
          </a:xfrm>
          <a:prstGeom prst="rect">
            <a:avLst/>
          </a:prstGeom>
        </p:spPr>
      </p:pic>
      <p:pic>
        <p:nvPicPr>
          <p:cNvPr id="9" name="Afbeelding 8">
            <a:extLst>
              <a:ext uri="{FF2B5EF4-FFF2-40B4-BE49-F238E27FC236}">
                <a16:creationId xmlns:a16="http://schemas.microsoft.com/office/drawing/2014/main" id="{F1D918D2-FA59-6812-3D1C-62EDED3ADC08}"/>
              </a:ext>
            </a:extLst>
          </p:cNvPr>
          <p:cNvPicPr>
            <a:picLocks noChangeAspect="1"/>
          </p:cNvPicPr>
          <p:nvPr/>
        </p:nvPicPr>
        <p:blipFill>
          <a:blip r:embed="rId6"/>
          <a:stretch>
            <a:fillRect/>
          </a:stretch>
        </p:blipFill>
        <p:spPr>
          <a:xfrm>
            <a:off x="8191502" y="2357436"/>
            <a:ext cx="2795380" cy="2143125"/>
          </a:xfrm>
          <a:prstGeom prst="rect">
            <a:avLst/>
          </a:prstGeom>
        </p:spPr>
      </p:pic>
      <p:sp>
        <p:nvSpPr>
          <p:cNvPr id="10" name="Tekstvak 9">
            <a:extLst>
              <a:ext uri="{FF2B5EF4-FFF2-40B4-BE49-F238E27FC236}">
                <a16:creationId xmlns:a16="http://schemas.microsoft.com/office/drawing/2014/main" id="{E4BFE81F-0531-B5FD-3742-0E3235825AEA}"/>
              </a:ext>
            </a:extLst>
          </p:cNvPr>
          <p:cNvSpPr txBox="1"/>
          <p:nvPr/>
        </p:nvSpPr>
        <p:spPr>
          <a:xfrm>
            <a:off x="7107811" y="2356096"/>
            <a:ext cx="1260835" cy="369332"/>
          </a:xfrm>
          <a:prstGeom prst="rect">
            <a:avLst/>
          </a:prstGeom>
          <a:noFill/>
        </p:spPr>
        <p:txBody>
          <a:bodyPr wrap="square" rtlCol="0">
            <a:spAutoFit/>
          </a:bodyPr>
          <a:lstStyle/>
          <a:p>
            <a:r>
              <a:rPr lang="nl-NL" dirty="0"/>
              <a:t>Vrouwtje</a:t>
            </a:r>
          </a:p>
        </p:txBody>
      </p:sp>
      <p:sp>
        <p:nvSpPr>
          <p:cNvPr id="11" name="Tekstvak 10">
            <a:extLst>
              <a:ext uri="{FF2B5EF4-FFF2-40B4-BE49-F238E27FC236}">
                <a16:creationId xmlns:a16="http://schemas.microsoft.com/office/drawing/2014/main" id="{D75A136A-4E89-BB71-6E0F-7C79DC6C6CF5}"/>
              </a:ext>
            </a:extLst>
          </p:cNvPr>
          <p:cNvSpPr txBox="1"/>
          <p:nvPr/>
        </p:nvSpPr>
        <p:spPr>
          <a:xfrm>
            <a:off x="4029929" y="2357437"/>
            <a:ext cx="1260835" cy="369332"/>
          </a:xfrm>
          <a:prstGeom prst="rect">
            <a:avLst/>
          </a:prstGeom>
          <a:noFill/>
        </p:spPr>
        <p:txBody>
          <a:bodyPr wrap="square" rtlCol="0">
            <a:spAutoFit/>
          </a:bodyPr>
          <a:lstStyle/>
          <a:p>
            <a:r>
              <a:rPr lang="nl-NL" dirty="0"/>
              <a:t>Mannetje</a:t>
            </a:r>
          </a:p>
        </p:txBody>
      </p:sp>
      <p:sp>
        <p:nvSpPr>
          <p:cNvPr id="13" name="Tekstvak 12">
            <a:extLst>
              <a:ext uri="{FF2B5EF4-FFF2-40B4-BE49-F238E27FC236}">
                <a16:creationId xmlns:a16="http://schemas.microsoft.com/office/drawing/2014/main" id="{99EA9E63-D6CE-B5BC-1453-9079825E7F82}"/>
              </a:ext>
            </a:extLst>
          </p:cNvPr>
          <p:cNvSpPr txBox="1"/>
          <p:nvPr/>
        </p:nvSpPr>
        <p:spPr>
          <a:xfrm>
            <a:off x="4000499" y="3854230"/>
            <a:ext cx="1621410" cy="646331"/>
          </a:xfrm>
          <a:prstGeom prst="rect">
            <a:avLst/>
          </a:prstGeom>
          <a:noFill/>
        </p:spPr>
        <p:txBody>
          <a:bodyPr wrap="square" rtlCol="0">
            <a:spAutoFit/>
          </a:bodyPr>
          <a:lstStyle/>
          <a:p>
            <a:r>
              <a:rPr lang="nl-NL" dirty="0"/>
              <a:t>Staafje uit een Y spleet</a:t>
            </a:r>
          </a:p>
        </p:txBody>
      </p:sp>
      <p:sp>
        <p:nvSpPr>
          <p:cNvPr id="14" name="Tekstvak 13">
            <a:extLst>
              <a:ext uri="{FF2B5EF4-FFF2-40B4-BE49-F238E27FC236}">
                <a16:creationId xmlns:a16="http://schemas.microsoft.com/office/drawing/2014/main" id="{170440B0-540C-670B-5B22-30D11EC79BD7}"/>
              </a:ext>
            </a:extLst>
          </p:cNvPr>
          <p:cNvSpPr txBox="1"/>
          <p:nvPr/>
        </p:nvSpPr>
        <p:spPr>
          <a:xfrm>
            <a:off x="6752734" y="3854229"/>
            <a:ext cx="1523609" cy="646331"/>
          </a:xfrm>
          <a:prstGeom prst="rect">
            <a:avLst/>
          </a:prstGeom>
          <a:noFill/>
        </p:spPr>
        <p:txBody>
          <a:bodyPr wrap="square" rtlCol="0">
            <a:spAutoFit/>
          </a:bodyPr>
          <a:lstStyle/>
          <a:p>
            <a:r>
              <a:rPr lang="nl-NL" dirty="0"/>
              <a:t>Kussentje uit een I spleet</a:t>
            </a:r>
          </a:p>
        </p:txBody>
      </p:sp>
      <p:sp>
        <p:nvSpPr>
          <p:cNvPr id="15" name="Tekstvak 14">
            <a:extLst>
              <a:ext uri="{FF2B5EF4-FFF2-40B4-BE49-F238E27FC236}">
                <a16:creationId xmlns:a16="http://schemas.microsoft.com/office/drawing/2014/main" id="{A6723C42-6F9F-71D0-FA8B-C47BD08BD525}"/>
              </a:ext>
            </a:extLst>
          </p:cNvPr>
          <p:cNvSpPr txBox="1"/>
          <p:nvPr/>
        </p:nvSpPr>
        <p:spPr>
          <a:xfrm>
            <a:off x="1122379" y="5166108"/>
            <a:ext cx="3827282" cy="369332"/>
          </a:xfrm>
          <a:prstGeom prst="rect">
            <a:avLst/>
          </a:prstGeom>
          <a:noFill/>
        </p:spPr>
        <p:txBody>
          <a:bodyPr wrap="square" rtlCol="0">
            <a:spAutoFit/>
          </a:bodyPr>
          <a:lstStyle/>
          <a:p>
            <a:r>
              <a:rPr lang="nl-NL" dirty="0">
                <a:solidFill>
                  <a:srgbClr val="FFC000"/>
                </a:solidFill>
              </a:rPr>
              <a:t>Als er geen ballen zijn is niet bepalend</a:t>
            </a:r>
          </a:p>
        </p:txBody>
      </p:sp>
      <p:sp>
        <p:nvSpPr>
          <p:cNvPr id="3" name="Tekstvak 2">
            <a:extLst>
              <a:ext uri="{FF2B5EF4-FFF2-40B4-BE49-F238E27FC236}">
                <a16:creationId xmlns:a16="http://schemas.microsoft.com/office/drawing/2014/main" id="{85D6D836-EA9F-9BA7-0243-0061FD341EB4}"/>
              </a:ext>
            </a:extLst>
          </p:cNvPr>
          <p:cNvSpPr txBox="1"/>
          <p:nvPr/>
        </p:nvSpPr>
        <p:spPr>
          <a:xfrm>
            <a:off x="11627896" y="6523349"/>
            <a:ext cx="494973" cy="369332"/>
          </a:xfrm>
          <a:prstGeom prst="rect">
            <a:avLst/>
          </a:prstGeom>
          <a:noFill/>
        </p:spPr>
        <p:txBody>
          <a:bodyPr wrap="square" rtlCol="0">
            <a:spAutoFit/>
          </a:bodyPr>
          <a:lstStyle/>
          <a:p>
            <a:r>
              <a:rPr lang="nl-NL" dirty="0"/>
              <a:t>42</a:t>
            </a:r>
          </a:p>
        </p:txBody>
      </p:sp>
      <p:pic>
        <p:nvPicPr>
          <p:cNvPr id="4" name="Graphic 3" descr="Roos">
            <a:extLst>
              <a:ext uri="{FF2B5EF4-FFF2-40B4-BE49-F238E27FC236}">
                <a16:creationId xmlns:a16="http://schemas.microsoft.com/office/drawing/2014/main" id="{5469C62A-8EEE-BEB4-E977-6A320DBB9A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622330"/>
            <a:ext cx="235670" cy="235670"/>
          </a:xfrm>
          <a:prstGeom prst="rect">
            <a:avLst/>
          </a:prstGeom>
        </p:spPr>
      </p:pic>
    </p:spTree>
    <p:extLst>
      <p:ext uri="{BB962C8B-B14F-4D97-AF65-F5344CB8AC3E}">
        <p14:creationId xmlns:p14="http://schemas.microsoft.com/office/powerpoint/2010/main" val="3054375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Geslachtsorgaan : Sexen Knaagdier</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8" name="Afbeelding 7">
            <a:extLst>
              <a:ext uri="{FF2B5EF4-FFF2-40B4-BE49-F238E27FC236}">
                <a16:creationId xmlns:a16="http://schemas.microsoft.com/office/drawing/2014/main" id="{989F1BB6-757D-9447-3724-6CE9D51A06D4}"/>
              </a:ext>
            </a:extLst>
          </p:cNvPr>
          <p:cNvPicPr>
            <a:picLocks noChangeAspect="1"/>
          </p:cNvPicPr>
          <p:nvPr/>
        </p:nvPicPr>
        <p:blipFill>
          <a:blip r:embed="rId5"/>
          <a:stretch>
            <a:fillRect/>
          </a:stretch>
        </p:blipFill>
        <p:spPr>
          <a:xfrm>
            <a:off x="1130431" y="1965960"/>
            <a:ext cx="3092887" cy="2467990"/>
          </a:xfrm>
          <a:prstGeom prst="rect">
            <a:avLst/>
          </a:prstGeom>
        </p:spPr>
      </p:pic>
      <p:sp>
        <p:nvSpPr>
          <p:cNvPr id="16" name="Tekstvak 15">
            <a:extLst>
              <a:ext uri="{FF2B5EF4-FFF2-40B4-BE49-F238E27FC236}">
                <a16:creationId xmlns:a16="http://schemas.microsoft.com/office/drawing/2014/main" id="{31F5CD2B-03A5-D63C-A277-5D210324C9E9}"/>
              </a:ext>
            </a:extLst>
          </p:cNvPr>
          <p:cNvSpPr txBox="1"/>
          <p:nvPr/>
        </p:nvSpPr>
        <p:spPr>
          <a:xfrm>
            <a:off x="4411745" y="1965960"/>
            <a:ext cx="1055802" cy="461665"/>
          </a:xfrm>
          <a:prstGeom prst="rect">
            <a:avLst/>
          </a:prstGeom>
          <a:noFill/>
        </p:spPr>
        <p:txBody>
          <a:bodyPr wrap="square" rtlCol="0">
            <a:spAutoFit/>
          </a:bodyPr>
          <a:lstStyle/>
          <a:p>
            <a:r>
              <a:rPr lang="nl-NL" sz="2400" dirty="0"/>
              <a:t>Cavia</a:t>
            </a:r>
          </a:p>
        </p:txBody>
      </p:sp>
      <p:pic>
        <p:nvPicPr>
          <p:cNvPr id="18" name="Afbeelding 17">
            <a:extLst>
              <a:ext uri="{FF2B5EF4-FFF2-40B4-BE49-F238E27FC236}">
                <a16:creationId xmlns:a16="http://schemas.microsoft.com/office/drawing/2014/main" id="{3A30F7EF-D49E-21C8-C389-4FCE5B9ACC7C}"/>
              </a:ext>
            </a:extLst>
          </p:cNvPr>
          <p:cNvPicPr>
            <a:picLocks noChangeAspect="1"/>
          </p:cNvPicPr>
          <p:nvPr/>
        </p:nvPicPr>
        <p:blipFill>
          <a:blip r:embed="rId6"/>
          <a:stretch>
            <a:fillRect/>
          </a:stretch>
        </p:blipFill>
        <p:spPr>
          <a:xfrm>
            <a:off x="4811511" y="3647671"/>
            <a:ext cx="2568977" cy="1565410"/>
          </a:xfrm>
          <a:prstGeom prst="rect">
            <a:avLst/>
          </a:prstGeom>
        </p:spPr>
      </p:pic>
      <p:sp>
        <p:nvSpPr>
          <p:cNvPr id="19" name="Tekstvak 18">
            <a:extLst>
              <a:ext uri="{FF2B5EF4-FFF2-40B4-BE49-F238E27FC236}">
                <a16:creationId xmlns:a16="http://schemas.microsoft.com/office/drawing/2014/main" id="{2FD16D27-4D9A-5658-A4FA-DCBB02D94402}"/>
              </a:ext>
            </a:extLst>
          </p:cNvPr>
          <p:cNvSpPr txBox="1"/>
          <p:nvPr/>
        </p:nvSpPr>
        <p:spPr>
          <a:xfrm>
            <a:off x="4839423" y="5157639"/>
            <a:ext cx="1008668" cy="369332"/>
          </a:xfrm>
          <a:prstGeom prst="rect">
            <a:avLst/>
          </a:prstGeom>
          <a:noFill/>
        </p:spPr>
        <p:txBody>
          <a:bodyPr wrap="square" rtlCol="0">
            <a:spAutoFit/>
          </a:bodyPr>
          <a:lstStyle/>
          <a:p>
            <a:r>
              <a:rPr lang="nl-NL" dirty="0"/>
              <a:t>Gerbil</a:t>
            </a:r>
          </a:p>
        </p:txBody>
      </p:sp>
      <p:sp>
        <p:nvSpPr>
          <p:cNvPr id="22" name="Tekstvak 21">
            <a:extLst>
              <a:ext uri="{FF2B5EF4-FFF2-40B4-BE49-F238E27FC236}">
                <a16:creationId xmlns:a16="http://schemas.microsoft.com/office/drawing/2014/main" id="{44323A23-ACE0-5FBD-C46C-9A3AFFE1606D}"/>
              </a:ext>
            </a:extLst>
          </p:cNvPr>
          <p:cNvSpPr txBox="1"/>
          <p:nvPr/>
        </p:nvSpPr>
        <p:spPr>
          <a:xfrm>
            <a:off x="4950327" y="3357757"/>
            <a:ext cx="2561123" cy="369332"/>
          </a:xfrm>
          <a:prstGeom prst="rect">
            <a:avLst/>
          </a:prstGeom>
          <a:noFill/>
        </p:spPr>
        <p:txBody>
          <a:bodyPr wrap="square" rtlCol="0">
            <a:spAutoFit/>
          </a:bodyPr>
          <a:lstStyle/>
          <a:p>
            <a:r>
              <a:rPr lang="nl-NL" dirty="0"/>
              <a:t>Man                Vrouw</a:t>
            </a:r>
          </a:p>
        </p:txBody>
      </p:sp>
      <p:pic>
        <p:nvPicPr>
          <p:cNvPr id="24" name="Afbeelding 23">
            <a:extLst>
              <a:ext uri="{FF2B5EF4-FFF2-40B4-BE49-F238E27FC236}">
                <a16:creationId xmlns:a16="http://schemas.microsoft.com/office/drawing/2014/main" id="{A01CDAFE-E6E0-F056-A447-6F3EB925E521}"/>
              </a:ext>
            </a:extLst>
          </p:cNvPr>
          <p:cNvPicPr>
            <a:picLocks noChangeAspect="1"/>
          </p:cNvPicPr>
          <p:nvPr/>
        </p:nvPicPr>
        <p:blipFill>
          <a:blip r:embed="rId7"/>
          <a:stretch>
            <a:fillRect/>
          </a:stretch>
        </p:blipFill>
        <p:spPr>
          <a:xfrm>
            <a:off x="7199748" y="3647913"/>
            <a:ext cx="2243328" cy="2615184"/>
          </a:xfrm>
          <a:prstGeom prst="rect">
            <a:avLst/>
          </a:prstGeom>
        </p:spPr>
      </p:pic>
      <p:sp>
        <p:nvSpPr>
          <p:cNvPr id="25" name="Tekstvak 24">
            <a:extLst>
              <a:ext uri="{FF2B5EF4-FFF2-40B4-BE49-F238E27FC236}">
                <a16:creationId xmlns:a16="http://schemas.microsoft.com/office/drawing/2014/main" id="{9372B1F6-A829-7191-02CE-53841A2D4E13}"/>
              </a:ext>
            </a:extLst>
          </p:cNvPr>
          <p:cNvSpPr txBox="1"/>
          <p:nvPr/>
        </p:nvSpPr>
        <p:spPr>
          <a:xfrm>
            <a:off x="7434301" y="3357757"/>
            <a:ext cx="2561123" cy="369332"/>
          </a:xfrm>
          <a:prstGeom prst="rect">
            <a:avLst/>
          </a:prstGeom>
          <a:noFill/>
        </p:spPr>
        <p:txBody>
          <a:bodyPr wrap="square" rtlCol="0">
            <a:spAutoFit/>
          </a:bodyPr>
          <a:lstStyle/>
          <a:p>
            <a:r>
              <a:rPr lang="nl-NL" dirty="0"/>
              <a:t>Man                Vrouw</a:t>
            </a:r>
          </a:p>
        </p:txBody>
      </p:sp>
      <p:sp>
        <p:nvSpPr>
          <p:cNvPr id="26" name="Tekstvak 25">
            <a:extLst>
              <a:ext uri="{FF2B5EF4-FFF2-40B4-BE49-F238E27FC236}">
                <a16:creationId xmlns:a16="http://schemas.microsoft.com/office/drawing/2014/main" id="{0147BCA3-98CC-BE40-B89D-F74A4E0B20AC}"/>
              </a:ext>
            </a:extLst>
          </p:cNvPr>
          <p:cNvSpPr txBox="1"/>
          <p:nvPr/>
        </p:nvSpPr>
        <p:spPr>
          <a:xfrm>
            <a:off x="7428124" y="4784352"/>
            <a:ext cx="1687596" cy="369332"/>
          </a:xfrm>
          <a:prstGeom prst="rect">
            <a:avLst/>
          </a:prstGeom>
          <a:noFill/>
        </p:spPr>
        <p:txBody>
          <a:bodyPr wrap="square" rtlCol="0">
            <a:spAutoFit/>
          </a:bodyPr>
          <a:lstStyle/>
          <a:p>
            <a:r>
              <a:rPr lang="nl-NL" dirty="0"/>
              <a:t>Muis</a:t>
            </a:r>
          </a:p>
        </p:txBody>
      </p:sp>
      <p:sp>
        <p:nvSpPr>
          <p:cNvPr id="5" name="Tekstvak 4">
            <a:extLst>
              <a:ext uri="{FF2B5EF4-FFF2-40B4-BE49-F238E27FC236}">
                <a16:creationId xmlns:a16="http://schemas.microsoft.com/office/drawing/2014/main" id="{3224A534-A408-69A5-AD6C-896395E8F8C6}"/>
              </a:ext>
            </a:extLst>
          </p:cNvPr>
          <p:cNvSpPr txBox="1"/>
          <p:nvPr/>
        </p:nvSpPr>
        <p:spPr>
          <a:xfrm>
            <a:off x="9542083" y="3365952"/>
            <a:ext cx="2561123" cy="369332"/>
          </a:xfrm>
          <a:prstGeom prst="rect">
            <a:avLst/>
          </a:prstGeom>
          <a:noFill/>
        </p:spPr>
        <p:txBody>
          <a:bodyPr wrap="square" rtlCol="0">
            <a:spAutoFit/>
          </a:bodyPr>
          <a:lstStyle/>
          <a:p>
            <a:r>
              <a:rPr lang="nl-NL" dirty="0"/>
              <a:t>Man                Vrouw</a:t>
            </a:r>
          </a:p>
        </p:txBody>
      </p:sp>
      <p:pic>
        <p:nvPicPr>
          <p:cNvPr id="9" name="Afbeelding 8">
            <a:extLst>
              <a:ext uri="{FF2B5EF4-FFF2-40B4-BE49-F238E27FC236}">
                <a16:creationId xmlns:a16="http://schemas.microsoft.com/office/drawing/2014/main" id="{79F6F277-122C-D025-DD12-57B764CA35F1}"/>
              </a:ext>
            </a:extLst>
          </p:cNvPr>
          <p:cNvPicPr>
            <a:picLocks noChangeAspect="1"/>
          </p:cNvPicPr>
          <p:nvPr/>
        </p:nvPicPr>
        <p:blipFill>
          <a:blip r:embed="rId8"/>
          <a:stretch>
            <a:fillRect/>
          </a:stretch>
        </p:blipFill>
        <p:spPr>
          <a:xfrm>
            <a:off x="10490334" y="3661426"/>
            <a:ext cx="1233323" cy="1095329"/>
          </a:xfrm>
          <a:prstGeom prst="rect">
            <a:avLst/>
          </a:prstGeom>
        </p:spPr>
      </p:pic>
      <p:pic>
        <p:nvPicPr>
          <p:cNvPr id="11" name="Afbeelding 10">
            <a:extLst>
              <a:ext uri="{FF2B5EF4-FFF2-40B4-BE49-F238E27FC236}">
                <a16:creationId xmlns:a16="http://schemas.microsoft.com/office/drawing/2014/main" id="{356A780A-0F38-E64D-6019-99E16A7A0A84}"/>
              </a:ext>
            </a:extLst>
          </p:cNvPr>
          <p:cNvPicPr>
            <a:picLocks noChangeAspect="1"/>
          </p:cNvPicPr>
          <p:nvPr/>
        </p:nvPicPr>
        <p:blipFill>
          <a:blip r:embed="rId9"/>
          <a:stretch>
            <a:fillRect/>
          </a:stretch>
        </p:blipFill>
        <p:spPr>
          <a:xfrm>
            <a:off x="9445529" y="3645659"/>
            <a:ext cx="1042352" cy="1111096"/>
          </a:xfrm>
          <a:prstGeom prst="rect">
            <a:avLst/>
          </a:prstGeom>
        </p:spPr>
      </p:pic>
      <p:sp>
        <p:nvSpPr>
          <p:cNvPr id="13" name="Tekstvak 12">
            <a:extLst>
              <a:ext uri="{FF2B5EF4-FFF2-40B4-BE49-F238E27FC236}">
                <a16:creationId xmlns:a16="http://schemas.microsoft.com/office/drawing/2014/main" id="{38CF092E-3060-D92A-436A-2E3064999EEE}"/>
              </a:ext>
            </a:extLst>
          </p:cNvPr>
          <p:cNvSpPr txBox="1"/>
          <p:nvPr/>
        </p:nvSpPr>
        <p:spPr>
          <a:xfrm>
            <a:off x="9490712" y="4689546"/>
            <a:ext cx="1607945" cy="369332"/>
          </a:xfrm>
          <a:prstGeom prst="rect">
            <a:avLst/>
          </a:prstGeom>
          <a:noFill/>
        </p:spPr>
        <p:txBody>
          <a:bodyPr wrap="square" rtlCol="0">
            <a:spAutoFit/>
          </a:bodyPr>
          <a:lstStyle/>
          <a:p>
            <a:r>
              <a:rPr lang="nl-NL" dirty="0"/>
              <a:t>Rat</a:t>
            </a:r>
          </a:p>
        </p:txBody>
      </p:sp>
      <p:pic>
        <p:nvPicPr>
          <p:cNvPr id="20" name="Afbeelding 19">
            <a:extLst>
              <a:ext uri="{FF2B5EF4-FFF2-40B4-BE49-F238E27FC236}">
                <a16:creationId xmlns:a16="http://schemas.microsoft.com/office/drawing/2014/main" id="{AF880DB2-3099-5652-6CDE-9711F31E1B13}"/>
              </a:ext>
            </a:extLst>
          </p:cNvPr>
          <p:cNvPicPr>
            <a:picLocks noChangeAspect="1"/>
          </p:cNvPicPr>
          <p:nvPr/>
        </p:nvPicPr>
        <p:blipFill>
          <a:blip r:embed="rId10"/>
          <a:stretch>
            <a:fillRect/>
          </a:stretch>
        </p:blipFill>
        <p:spPr>
          <a:xfrm>
            <a:off x="2083796" y="5046948"/>
            <a:ext cx="2491740" cy="800100"/>
          </a:xfrm>
          <a:prstGeom prst="rect">
            <a:avLst/>
          </a:prstGeom>
        </p:spPr>
      </p:pic>
      <p:sp>
        <p:nvSpPr>
          <p:cNvPr id="21" name="Tekstvak 20">
            <a:extLst>
              <a:ext uri="{FF2B5EF4-FFF2-40B4-BE49-F238E27FC236}">
                <a16:creationId xmlns:a16="http://schemas.microsoft.com/office/drawing/2014/main" id="{A68C295C-0A7C-8237-5C73-5DE6F53D1D0F}"/>
              </a:ext>
            </a:extLst>
          </p:cNvPr>
          <p:cNvSpPr txBox="1"/>
          <p:nvPr/>
        </p:nvSpPr>
        <p:spPr>
          <a:xfrm>
            <a:off x="2297691" y="4747840"/>
            <a:ext cx="2561123" cy="369332"/>
          </a:xfrm>
          <a:prstGeom prst="rect">
            <a:avLst/>
          </a:prstGeom>
          <a:noFill/>
        </p:spPr>
        <p:txBody>
          <a:bodyPr wrap="square" rtlCol="0">
            <a:spAutoFit/>
          </a:bodyPr>
          <a:lstStyle/>
          <a:p>
            <a:r>
              <a:rPr lang="nl-NL" dirty="0"/>
              <a:t>Man                Vrouw</a:t>
            </a:r>
          </a:p>
        </p:txBody>
      </p:sp>
      <p:sp>
        <p:nvSpPr>
          <p:cNvPr id="23" name="Tekstvak 22">
            <a:extLst>
              <a:ext uri="{FF2B5EF4-FFF2-40B4-BE49-F238E27FC236}">
                <a16:creationId xmlns:a16="http://schemas.microsoft.com/office/drawing/2014/main" id="{A937C62C-EF7F-D026-A464-70112BA8C375}"/>
              </a:ext>
            </a:extLst>
          </p:cNvPr>
          <p:cNvSpPr txBox="1"/>
          <p:nvPr/>
        </p:nvSpPr>
        <p:spPr>
          <a:xfrm>
            <a:off x="2083796" y="5797589"/>
            <a:ext cx="2327949" cy="369332"/>
          </a:xfrm>
          <a:prstGeom prst="rect">
            <a:avLst/>
          </a:prstGeom>
          <a:noFill/>
        </p:spPr>
        <p:txBody>
          <a:bodyPr wrap="square" rtlCol="0">
            <a:spAutoFit/>
          </a:bodyPr>
          <a:lstStyle/>
          <a:p>
            <a:r>
              <a:rPr lang="nl-NL" dirty="0"/>
              <a:t>Hamster</a:t>
            </a:r>
          </a:p>
        </p:txBody>
      </p:sp>
      <p:sp>
        <p:nvSpPr>
          <p:cNvPr id="27" name="Tekstvak 26">
            <a:extLst>
              <a:ext uri="{FF2B5EF4-FFF2-40B4-BE49-F238E27FC236}">
                <a16:creationId xmlns:a16="http://schemas.microsoft.com/office/drawing/2014/main" id="{88CE825D-D183-B4D0-59BB-539C5F7D4EAF}"/>
              </a:ext>
            </a:extLst>
          </p:cNvPr>
          <p:cNvSpPr txBox="1"/>
          <p:nvPr/>
        </p:nvSpPr>
        <p:spPr>
          <a:xfrm>
            <a:off x="4914524" y="6225896"/>
            <a:ext cx="3402879" cy="369332"/>
          </a:xfrm>
          <a:prstGeom prst="rect">
            <a:avLst/>
          </a:prstGeom>
          <a:noFill/>
        </p:spPr>
        <p:txBody>
          <a:bodyPr wrap="square" rtlCol="0">
            <a:spAutoFit/>
          </a:bodyPr>
          <a:lstStyle/>
          <a:p>
            <a:r>
              <a:rPr lang="nl-NL" dirty="0">
                <a:solidFill>
                  <a:srgbClr val="FFC000"/>
                </a:solidFill>
              </a:rPr>
              <a:t>Ook hier zijn ballen niet bepalend</a:t>
            </a:r>
          </a:p>
        </p:txBody>
      </p:sp>
      <p:sp>
        <p:nvSpPr>
          <p:cNvPr id="28" name="Tekstvak 27">
            <a:extLst>
              <a:ext uri="{FF2B5EF4-FFF2-40B4-BE49-F238E27FC236}">
                <a16:creationId xmlns:a16="http://schemas.microsoft.com/office/drawing/2014/main" id="{8B07807A-1D5A-8A73-881A-E632AC5E2BB9}"/>
              </a:ext>
            </a:extLst>
          </p:cNvPr>
          <p:cNvSpPr txBox="1"/>
          <p:nvPr/>
        </p:nvSpPr>
        <p:spPr>
          <a:xfrm>
            <a:off x="7296346" y="2038798"/>
            <a:ext cx="3722174" cy="923330"/>
          </a:xfrm>
          <a:prstGeom prst="rect">
            <a:avLst/>
          </a:prstGeom>
          <a:noFill/>
        </p:spPr>
        <p:txBody>
          <a:bodyPr wrap="square" rtlCol="0">
            <a:spAutoFit/>
          </a:bodyPr>
          <a:lstStyle/>
          <a:p>
            <a:r>
              <a:rPr lang="nl-NL" dirty="0"/>
              <a:t>Secundaire onderscheid :</a:t>
            </a:r>
          </a:p>
          <a:p>
            <a:r>
              <a:rPr lang="nl-NL" dirty="0"/>
              <a:t>Van bovenaf zijn vrouwtjes ronder aan de achterkant</a:t>
            </a:r>
          </a:p>
        </p:txBody>
      </p:sp>
      <p:sp>
        <p:nvSpPr>
          <p:cNvPr id="3" name="Tekstvak 2">
            <a:extLst>
              <a:ext uri="{FF2B5EF4-FFF2-40B4-BE49-F238E27FC236}">
                <a16:creationId xmlns:a16="http://schemas.microsoft.com/office/drawing/2014/main" id="{58C5D2F0-5F29-7790-E524-523D5688466E}"/>
              </a:ext>
            </a:extLst>
          </p:cNvPr>
          <p:cNvSpPr txBox="1"/>
          <p:nvPr/>
        </p:nvSpPr>
        <p:spPr>
          <a:xfrm>
            <a:off x="11627896" y="6523349"/>
            <a:ext cx="494973" cy="369332"/>
          </a:xfrm>
          <a:prstGeom prst="rect">
            <a:avLst/>
          </a:prstGeom>
          <a:noFill/>
        </p:spPr>
        <p:txBody>
          <a:bodyPr wrap="square" rtlCol="0">
            <a:spAutoFit/>
          </a:bodyPr>
          <a:lstStyle/>
          <a:p>
            <a:r>
              <a:rPr lang="nl-NL" dirty="0"/>
              <a:t>43</a:t>
            </a:r>
          </a:p>
        </p:txBody>
      </p:sp>
      <p:pic>
        <p:nvPicPr>
          <p:cNvPr id="4" name="Graphic 3" descr="Roos">
            <a:extLst>
              <a:ext uri="{FF2B5EF4-FFF2-40B4-BE49-F238E27FC236}">
                <a16:creationId xmlns:a16="http://schemas.microsoft.com/office/drawing/2014/main" id="{04FAD6CF-6449-795B-11B4-85B4B0FF45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622330"/>
            <a:ext cx="235670" cy="235670"/>
          </a:xfrm>
          <a:prstGeom prst="rect">
            <a:avLst/>
          </a:prstGeom>
        </p:spPr>
      </p:pic>
    </p:spTree>
    <p:extLst>
      <p:ext uri="{BB962C8B-B14F-4D97-AF65-F5344CB8AC3E}">
        <p14:creationId xmlns:p14="http://schemas.microsoft.com/office/powerpoint/2010/main" val="1090120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Geslachtsorgaan : Buikpijn</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65228" y="2102176"/>
            <a:ext cx="5995447" cy="1015663"/>
          </a:xfrm>
          <a:prstGeom prst="rect">
            <a:avLst/>
          </a:prstGeom>
          <a:noFill/>
        </p:spPr>
        <p:txBody>
          <a:bodyPr wrap="square" rtlCol="0">
            <a:spAutoFit/>
          </a:bodyPr>
          <a:lstStyle/>
          <a:p>
            <a:r>
              <a:rPr lang="nl-NL" sz="2000" dirty="0">
                <a:solidFill>
                  <a:srgbClr val="FFC000"/>
                </a:solidFill>
              </a:rPr>
              <a:t>Vrouwtjes die nog voorzien zijn van baarmoeder ed. </a:t>
            </a:r>
          </a:p>
          <a:p>
            <a:r>
              <a:rPr lang="nl-NL" sz="2000" dirty="0">
                <a:solidFill>
                  <a:srgbClr val="FFC000"/>
                </a:solidFill>
              </a:rPr>
              <a:t>kunnen baarmoederontsteking, cyste of tumor ontwikkelen</a:t>
            </a:r>
            <a:r>
              <a:rPr lang="nl-NL" dirty="0">
                <a:solidFill>
                  <a:srgbClr val="FFC000"/>
                </a:solidFill>
              </a:rPr>
              <a:t>.</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4" name="Tijdelijke aanduiding voor inhoud 3">
            <a:extLst>
              <a:ext uri="{FF2B5EF4-FFF2-40B4-BE49-F238E27FC236}">
                <a16:creationId xmlns:a16="http://schemas.microsoft.com/office/drawing/2014/main" id="{9EFC5364-5445-AF0E-6C97-87AB07A93262}"/>
              </a:ext>
            </a:extLst>
          </p:cNvPr>
          <p:cNvSpPr txBox="1">
            <a:spLocks/>
          </p:cNvSpPr>
          <p:nvPr/>
        </p:nvSpPr>
        <p:spPr>
          <a:xfrm>
            <a:off x="7202079" y="2102176"/>
            <a:ext cx="3816442" cy="165911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sz="2400" dirty="0"/>
              <a:t>Onregelmatigheden</a:t>
            </a:r>
          </a:p>
          <a:p>
            <a:r>
              <a:rPr lang="nl-NL" sz="2400" dirty="0"/>
              <a:t>Ribbels langs de huid</a:t>
            </a:r>
          </a:p>
          <a:p>
            <a:r>
              <a:rPr lang="nl-NL" sz="2400" dirty="0"/>
              <a:t>Bultjes</a:t>
            </a:r>
          </a:p>
          <a:p>
            <a:endParaRPr lang="nl-NL" dirty="0"/>
          </a:p>
        </p:txBody>
      </p:sp>
      <p:sp>
        <p:nvSpPr>
          <p:cNvPr id="13" name="Tekstvak 12">
            <a:extLst>
              <a:ext uri="{FF2B5EF4-FFF2-40B4-BE49-F238E27FC236}">
                <a16:creationId xmlns:a16="http://schemas.microsoft.com/office/drawing/2014/main" id="{ACDFEFEE-0DC5-2895-CE0E-6AB670E3BA76}"/>
              </a:ext>
            </a:extLst>
          </p:cNvPr>
          <p:cNvSpPr txBox="1"/>
          <p:nvPr/>
        </p:nvSpPr>
        <p:spPr>
          <a:xfrm>
            <a:off x="1065228" y="3921673"/>
            <a:ext cx="9875520" cy="2246769"/>
          </a:xfrm>
          <a:prstGeom prst="rect">
            <a:avLst/>
          </a:prstGeom>
          <a:noFill/>
        </p:spPr>
        <p:txBody>
          <a:bodyPr wrap="square">
            <a:spAutoFit/>
          </a:bodyPr>
          <a:lstStyle/>
          <a:p>
            <a:pPr algn="l">
              <a:buFont typeface="+mj-lt"/>
              <a:buAutoNum type="arabicPeriod"/>
            </a:pPr>
            <a:r>
              <a:rPr lang="nl-NL" sz="1400" b="1" i="0" dirty="0">
                <a:solidFill>
                  <a:srgbClr val="414042"/>
                </a:solidFill>
                <a:effectLst/>
                <a:latin typeface="museo-sans"/>
              </a:rPr>
              <a:t>Lymfoom</a:t>
            </a:r>
            <a:r>
              <a:rPr lang="nl-NL" sz="1400" b="0" i="0" dirty="0">
                <a:solidFill>
                  <a:srgbClr val="414042"/>
                </a:solidFill>
                <a:effectLst/>
                <a:latin typeface="museo-sans"/>
              </a:rPr>
              <a:t>. Dit is een vorm van kanker die alle delen van het lymfestelsel kan aantasten. Het leidt tot zwellingen, gewichtsverlies, verminderde eetlust en algemene zwakte.</a:t>
            </a:r>
          </a:p>
          <a:p>
            <a:pPr algn="l">
              <a:buFont typeface="+mj-lt"/>
              <a:buAutoNum type="arabicPeriod"/>
            </a:pPr>
            <a:r>
              <a:rPr lang="nl-NL" sz="1400" b="1" i="0" dirty="0">
                <a:solidFill>
                  <a:srgbClr val="414042"/>
                </a:solidFill>
                <a:effectLst/>
                <a:latin typeface="museo-sans"/>
              </a:rPr>
              <a:t>Leverkanker.</a:t>
            </a:r>
            <a:r>
              <a:rPr lang="nl-NL" sz="1400" b="0" i="0" dirty="0">
                <a:solidFill>
                  <a:srgbClr val="414042"/>
                </a:solidFill>
                <a:effectLst/>
                <a:latin typeface="museo-sans"/>
              </a:rPr>
              <a:t> Leverkanker kan voorkomen. Het gaat gepaard met symptomen zoals geelzucht, verminderde eetlust en gewichtsverlies.</a:t>
            </a:r>
          </a:p>
          <a:p>
            <a:pPr algn="l">
              <a:buFont typeface="+mj-lt"/>
              <a:buAutoNum type="arabicPeriod"/>
            </a:pPr>
            <a:r>
              <a:rPr lang="nl-NL" sz="1400" b="1" i="0" dirty="0">
                <a:solidFill>
                  <a:srgbClr val="414042"/>
                </a:solidFill>
                <a:effectLst/>
                <a:latin typeface="museo-sans"/>
              </a:rPr>
              <a:t>Longkanker</a:t>
            </a:r>
            <a:r>
              <a:rPr lang="nl-NL" sz="1400" b="0" i="0" dirty="0">
                <a:solidFill>
                  <a:srgbClr val="414042"/>
                </a:solidFill>
                <a:effectLst/>
                <a:latin typeface="museo-sans"/>
              </a:rPr>
              <a:t>. Longtumoren kunnen voorkomen en kunnen symptomen veroorzaken zoals hoesten, ademhalingsproblemen en gewichtsverlies.</a:t>
            </a:r>
          </a:p>
          <a:p>
            <a:pPr algn="l">
              <a:buFont typeface="+mj-lt"/>
              <a:buAutoNum type="arabicPeriod"/>
            </a:pPr>
            <a:r>
              <a:rPr lang="nl-NL" sz="1400" b="1" i="0" dirty="0">
                <a:solidFill>
                  <a:srgbClr val="414042"/>
                </a:solidFill>
                <a:effectLst/>
                <a:latin typeface="museo-sans"/>
              </a:rPr>
              <a:t>Botkanker</a:t>
            </a:r>
            <a:r>
              <a:rPr lang="nl-NL" sz="1400" b="0" i="0" dirty="0">
                <a:solidFill>
                  <a:srgbClr val="414042"/>
                </a:solidFill>
                <a:effectLst/>
                <a:latin typeface="museo-sans"/>
              </a:rPr>
              <a:t>. Hoewel minder vaak voorkomend, dieren kunnen ook botkanker ontwikkelen, zoals osteosarcoom. Het leidt tot botpijn, kreupelheid en zwelling rond het getroffen gebied.</a:t>
            </a:r>
          </a:p>
          <a:p>
            <a:pPr algn="l">
              <a:buFont typeface="+mj-lt"/>
              <a:buAutoNum type="arabicPeriod"/>
            </a:pPr>
            <a:r>
              <a:rPr lang="nl-NL" sz="1400" b="1" i="0" dirty="0">
                <a:solidFill>
                  <a:srgbClr val="414042"/>
                </a:solidFill>
                <a:effectLst/>
                <a:latin typeface="museo-sans"/>
              </a:rPr>
              <a:t>Huidkanker</a:t>
            </a:r>
            <a:r>
              <a:rPr lang="nl-NL" sz="1400" b="0" i="0" dirty="0">
                <a:solidFill>
                  <a:srgbClr val="414042"/>
                </a:solidFill>
                <a:effectLst/>
                <a:latin typeface="museo-sans"/>
              </a:rPr>
              <a:t>: Dieren kunnen ook huidkanker ontwikkelen, zoals basaalcelcarcinoom of plaveiselcelcarcinoom. Het kan zich manifesteren als zweren, gezwellen of abnormale huidgroei.</a:t>
            </a:r>
          </a:p>
        </p:txBody>
      </p:sp>
      <p:sp>
        <p:nvSpPr>
          <p:cNvPr id="3" name="Tekstvak 2">
            <a:extLst>
              <a:ext uri="{FF2B5EF4-FFF2-40B4-BE49-F238E27FC236}">
                <a16:creationId xmlns:a16="http://schemas.microsoft.com/office/drawing/2014/main" id="{786BC87B-A3DA-5C1C-87BB-79579D0D620A}"/>
              </a:ext>
            </a:extLst>
          </p:cNvPr>
          <p:cNvSpPr txBox="1"/>
          <p:nvPr/>
        </p:nvSpPr>
        <p:spPr>
          <a:xfrm>
            <a:off x="11627896" y="6523349"/>
            <a:ext cx="494973" cy="369332"/>
          </a:xfrm>
          <a:prstGeom prst="rect">
            <a:avLst/>
          </a:prstGeom>
          <a:noFill/>
        </p:spPr>
        <p:txBody>
          <a:bodyPr wrap="square" rtlCol="0">
            <a:spAutoFit/>
          </a:bodyPr>
          <a:lstStyle/>
          <a:p>
            <a:r>
              <a:rPr lang="nl-NL" dirty="0"/>
              <a:t>44</a:t>
            </a:r>
          </a:p>
        </p:txBody>
      </p:sp>
    </p:spTree>
    <p:extLst>
      <p:ext uri="{BB962C8B-B14F-4D97-AF65-F5344CB8AC3E}">
        <p14:creationId xmlns:p14="http://schemas.microsoft.com/office/powerpoint/2010/main" val="168023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Geslachtsorgaan : Onderbuik gevoel</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65230" y="2205872"/>
            <a:ext cx="2978870" cy="369332"/>
          </a:xfrm>
          <a:prstGeom prst="rect">
            <a:avLst/>
          </a:prstGeom>
          <a:noFill/>
        </p:spPr>
        <p:txBody>
          <a:bodyPr wrap="square" rtlCol="0">
            <a:spAutoFit/>
          </a:bodyPr>
          <a:lstStyle/>
          <a:p>
            <a:r>
              <a:rPr lang="nl-NL" dirty="0">
                <a:solidFill>
                  <a:srgbClr val="92D050"/>
                </a:solidFill>
              </a:rPr>
              <a:t>Blaas is hard met pijnreactie : </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947A0FA5-4608-4E6F-3EE4-DF386B60333F}"/>
              </a:ext>
            </a:extLst>
          </p:cNvPr>
          <p:cNvSpPr txBox="1"/>
          <p:nvPr/>
        </p:nvSpPr>
        <p:spPr>
          <a:xfrm>
            <a:off x="4091264" y="2225155"/>
            <a:ext cx="6411955" cy="369332"/>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C000"/>
                </a:solidFill>
              </a:rPr>
              <a:t>Blaasontsteking via urine onderzoek vaststellen </a:t>
            </a:r>
          </a:p>
        </p:txBody>
      </p:sp>
      <p:sp>
        <p:nvSpPr>
          <p:cNvPr id="4" name="Tekstvak 3">
            <a:extLst>
              <a:ext uri="{FF2B5EF4-FFF2-40B4-BE49-F238E27FC236}">
                <a16:creationId xmlns:a16="http://schemas.microsoft.com/office/drawing/2014/main" id="{BEF56BF2-EEF2-A318-06C6-6390C2C4E686}"/>
              </a:ext>
            </a:extLst>
          </p:cNvPr>
          <p:cNvSpPr txBox="1"/>
          <p:nvPr/>
        </p:nvSpPr>
        <p:spPr>
          <a:xfrm>
            <a:off x="4091264" y="2586054"/>
            <a:ext cx="6411955" cy="369332"/>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C000"/>
                </a:solidFill>
              </a:rPr>
              <a:t>Urinewegontsteking via verder onderzoek vaststellen </a:t>
            </a:r>
          </a:p>
        </p:txBody>
      </p:sp>
      <p:sp>
        <p:nvSpPr>
          <p:cNvPr id="10" name="Tekstvak 9">
            <a:extLst>
              <a:ext uri="{FF2B5EF4-FFF2-40B4-BE49-F238E27FC236}">
                <a16:creationId xmlns:a16="http://schemas.microsoft.com/office/drawing/2014/main" id="{21BF7B8D-A228-F806-F1F2-AFF016088089}"/>
              </a:ext>
            </a:extLst>
          </p:cNvPr>
          <p:cNvSpPr txBox="1"/>
          <p:nvPr/>
        </p:nvSpPr>
        <p:spPr>
          <a:xfrm>
            <a:off x="4091263" y="3295660"/>
            <a:ext cx="6411955" cy="369332"/>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C000"/>
                </a:solidFill>
              </a:rPr>
              <a:t>Nierfalenonderzoek (heldere urine, veel drinken en plassen)</a:t>
            </a:r>
          </a:p>
        </p:txBody>
      </p:sp>
      <p:sp>
        <p:nvSpPr>
          <p:cNvPr id="13" name="Tekstvak 12">
            <a:extLst>
              <a:ext uri="{FF2B5EF4-FFF2-40B4-BE49-F238E27FC236}">
                <a16:creationId xmlns:a16="http://schemas.microsoft.com/office/drawing/2014/main" id="{799D1FB1-6DC8-E1B8-393D-D49A0E3B3D93}"/>
              </a:ext>
            </a:extLst>
          </p:cNvPr>
          <p:cNvSpPr txBox="1"/>
          <p:nvPr/>
        </p:nvSpPr>
        <p:spPr>
          <a:xfrm>
            <a:off x="4091264" y="3655350"/>
            <a:ext cx="6411955" cy="369332"/>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C000"/>
                </a:solidFill>
              </a:rPr>
              <a:t>Blaasstenen (kleine plasjes, bloedsporen en drukpijn)</a:t>
            </a:r>
          </a:p>
        </p:txBody>
      </p:sp>
      <p:sp>
        <p:nvSpPr>
          <p:cNvPr id="14" name="Tekstvak 13">
            <a:extLst>
              <a:ext uri="{FF2B5EF4-FFF2-40B4-BE49-F238E27FC236}">
                <a16:creationId xmlns:a16="http://schemas.microsoft.com/office/drawing/2014/main" id="{5C7500DC-203A-6746-8D44-C397AE09A9D0}"/>
              </a:ext>
            </a:extLst>
          </p:cNvPr>
          <p:cNvSpPr txBox="1"/>
          <p:nvPr/>
        </p:nvSpPr>
        <p:spPr>
          <a:xfrm>
            <a:off x="4091263" y="4017462"/>
            <a:ext cx="6411955" cy="369332"/>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C000"/>
                </a:solidFill>
              </a:rPr>
              <a:t>Blaaszand (lekken, urinebrand) Calciuria</a:t>
            </a:r>
          </a:p>
        </p:txBody>
      </p:sp>
      <p:pic>
        <p:nvPicPr>
          <p:cNvPr id="16" name="Afbeelding 15">
            <a:extLst>
              <a:ext uri="{FF2B5EF4-FFF2-40B4-BE49-F238E27FC236}">
                <a16:creationId xmlns:a16="http://schemas.microsoft.com/office/drawing/2014/main" id="{0842D2DC-0588-B14F-62D5-52C04F75567C}"/>
              </a:ext>
            </a:extLst>
          </p:cNvPr>
          <p:cNvPicPr>
            <a:picLocks noChangeAspect="1"/>
          </p:cNvPicPr>
          <p:nvPr/>
        </p:nvPicPr>
        <p:blipFill>
          <a:blip r:embed="rId7"/>
          <a:stretch>
            <a:fillRect/>
          </a:stretch>
        </p:blipFill>
        <p:spPr>
          <a:xfrm>
            <a:off x="8466966" y="4063814"/>
            <a:ext cx="2551554" cy="1916501"/>
          </a:xfrm>
          <a:prstGeom prst="rect">
            <a:avLst/>
          </a:prstGeom>
        </p:spPr>
      </p:pic>
      <p:pic>
        <p:nvPicPr>
          <p:cNvPr id="5122" name="Picture 2" descr="Urinebrand door een blaasontsteking. Dierenkliniek Wilhelminapark Utrecht">
            <a:extLst>
              <a:ext uri="{FF2B5EF4-FFF2-40B4-BE49-F238E27FC236}">
                <a16:creationId xmlns:a16="http://schemas.microsoft.com/office/drawing/2014/main" id="{7B8F48D6-355F-F22A-A707-CAA8B5924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1" y="3062155"/>
            <a:ext cx="2429915" cy="1943932"/>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01CCA764-77FE-A423-85E7-C9417D8EF394}"/>
              </a:ext>
            </a:extLst>
          </p:cNvPr>
          <p:cNvSpPr txBox="1"/>
          <p:nvPr/>
        </p:nvSpPr>
        <p:spPr>
          <a:xfrm>
            <a:off x="3606335" y="4892041"/>
            <a:ext cx="2816258" cy="1200329"/>
          </a:xfrm>
          <a:prstGeom prst="rect">
            <a:avLst/>
          </a:prstGeom>
          <a:noFill/>
        </p:spPr>
        <p:txBody>
          <a:bodyPr wrap="square" rtlCol="0">
            <a:spAutoFit/>
          </a:bodyPr>
          <a:lstStyle/>
          <a:p>
            <a:r>
              <a:rPr lang="nl-NL" dirty="0">
                <a:solidFill>
                  <a:srgbClr val="00B050"/>
                </a:solidFill>
              </a:rPr>
              <a:t>Urinebrand verschijnselen, plek kaal maken en behandelen met sudocrem </a:t>
            </a:r>
            <a:r>
              <a:rPr lang="nl-NL" dirty="0">
                <a:solidFill>
                  <a:srgbClr val="FF0000"/>
                </a:solidFill>
              </a:rPr>
              <a:t>niet met honingzalf</a:t>
            </a:r>
          </a:p>
        </p:txBody>
      </p:sp>
      <p:pic>
        <p:nvPicPr>
          <p:cNvPr id="5124" name="Picture 4" descr="Een voorbeeld van een te dik konijn, deze had ook oxalaten in de blaas van teveel biks eten. Het woog 3,95 kg. Een normaal konijn van die grootte weegt 2 kg. Het andere konijn weegt 1,9 kg.">
            <a:extLst>
              <a:ext uri="{FF2B5EF4-FFF2-40B4-BE49-F238E27FC236}">
                <a16:creationId xmlns:a16="http://schemas.microsoft.com/office/drawing/2014/main" id="{297F458D-3C09-3B7F-9D05-46FA5C90F6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5006086"/>
            <a:ext cx="2429915" cy="974229"/>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B3BE6674-98BE-145C-C083-9EECA8E1E1A4}"/>
              </a:ext>
            </a:extLst>
          </p:cNvPr>
          <p:cNvSpPr txBox="1"/>
          <p:nvPr/>
        </p:nvSpPr>
        <p:spPr>
          <a:xfrm>
            <a:off x="4091263" y="4323009"/>
            <a:ext cx="6411955" cy="369332"/>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C000"/>
                </a:solidFill>
              </a:rPr>
              <a:t>Urinebrand (te dik, EC, ontsteking)</a:t>
            </a:r>
          </a:p>
        </p:txBody>
      </p:sp>
      <p:sp>
        <p:nvSpPr>
          <p:cNvPr id="7" name="Tekstvak 6">
            <a:extLst>
              <a:ext uri="{FF2B5EF4-FFF2-40B4-BE49-F238E27FC236}">
                <a16:creationId xmlns:a16="http://schemas.microsoft.com/office/drawing/2014/main" id="{9E1575EA-11DE-8E0D-071A-A169CC70468A}"/>
              </a:ext>
            </a:extLst>
          </p:cNvPr>
          <p:cNvSpPr txBox="1"/>
          <p:nvPr/>
        </p:nvSpPr>
        <p:spPr>
          <a:xfrm>
            <a:off x="4091264" y="2935969"/>
            <a:ext cx="6411955" cy="369332"/>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FFC000"/>
                </a:solidFill>
              </a:rPr>
              <a:t>Nierstenen via echo/röntgen onderzoek vaststellen </a:t>
            </a:r>
          </a:p>
        </p:txBody>
      </p:sp>
      <p:sp>
        <p:nvSpPr>
          <p:cNvPr id="8" name="Tekstvak 7">
            <a:extLst>
              <a:ext uri="{FF2B5EF4-FFF2-40B4-BE49-F238E27FC236}">
                <a16:creationId xmlns:a16="http://schemas.microsoft.com/office/drawing/2014/main" id="{72A2A245-BB94-7897-0E2B-51518B79D122}"/>
              </a:ext>
            </a:extLst>
          </p:cNvPr>
          <p:cNvSpPr txBox="1"/>
          <p:nvPr/>
        </p:nvSpPr>
        <p:spPr>
          <a:xfrm>
            <a:off x="11627896" y="6523349"/>
            <a:ext cx="494973" cy="369332"/>
          </a:xfrm>
          <a:prstGeom prst="rect">
            <a:avLst/>
          </a:prstGeom>
          <a:noFill/>
        </p:spPr>
        <p:txBody>
          <a:bodyPr wrap="square" rtlCol="0">
            <a:spAutoFit/>
          </a:bodyPr>
          <a:lstStyle/>
          <a:p>
            <a:r>
              <a:rPr lang="nl-NL" dirty="0"/>
              <a:t>45</a:t>
            </a:r>
          </a:p>
        </p:txBody>
      </p:sp>
    </p:spTree>
    <p:extLst>
      <p:ext uri="{BB962C8B-B14F-4D97-AF65-F5344CB8AC3E}">
        <p14:creationId xmlns:p14="http://schemas.microsoft.com/office/powerpoint/2010/main" val="3865452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Geslachtsorgaan : Blokkering</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35733" y="2057309"/>
            <a:ext cx="2978870" cy="646331"/>
          </a:xfrm>
          <a:prstGeom prst="rect">
            <a:avLst/>
          </a:prstGeom>
          <a:noFill/>
        </p:spPr>
        <p:txBody>
          <a:bodyPr wrap="square" rtlCol="0">
            <a:spAutoFit/>
          </a:bodyPr>
          <a:lstStyle/>
          <a:p>
            <a:r>
              <a:rPr lang="nl-NL" dirty="0">
                <a:solidFill>
                  <a:srgbClr val="92D050"/>
                </a:solidFill>
              </a:rPr>
              <a:t>Pijnlijke druk, lekkage en onrustig</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4" name="Tekstvak 3">
            <a:extLst>
              <a:ext uri="{FF2B5EF4-FFF2-40B4-BE49-F238E27FC236}">
                <a16:creationId xmlns:a16="http://schemas.microsoft.com/office/drawing/2014/main" id="{BEF56BF2-EEF2-A318-06C6-6390C2C4E686}"/>
              </a:ext>
            </a:extLst>
          </p:cNvPr>
          <p:cNvSpPr txBox="1"/>
          <p:nvPr/>
        </p:nvSpPr>
        <p:spPr>
          <a:xfrm>
            <a:off x="4599751" y="2081774"/>
            <a:ext cx="6411955" cy="1200329"/>
          </a:xfrm>
          <a:prstGeom prst="rect">
            <a:avLst/>
          </a:prstGeom>
          <a:noFill/>
        </p:spPr>
        <p:txBody>
          <a:bodyPr wrap="square" rtlCol="0">
            <a:spAutoFit/>
          </a:bodyPr>
          <a:lstStyle/>
          <a:p>
            <a:pPr marL="285750" indent="-285750">
              <a:buFont typeface="Arial" panose="020B0604020202020204" pitchFamily="34" charset="0"/>
              <a:buChar char="•"/>
            </a:pPr>
            <a:r>
              <a:rPr lang="nl-NL" dirty="0"/>
              <a:t>Urinewegblokkade door stenen of gruis</a:t>
            </a:r>
          </a:p>
          <a:p>
            <a:pPr marL="285750" indent="-285750">
              <a:buFont typeface="Arial" panose="020B0604020202020204" pitchFamily="34" charset="0"/>
              <a:buChar char="•"/>
            </a:pPr>
            <a:r>
              <a:rPr lang="nl-NL" dirty="0"/>
              <a:t>Geslachtsblokkade door talkplug</a:t>
            </a:r>
          </a:p>
          <a:p>
            <a:pPr marL="285750" indent="-285750">
              <a:buFont typeface="Arial" panose="020B0604020202020204" pitchFamily="34" charset="0"/>
              <a:buChar char="•"/>
            </a:pPr>
            <a:r>
              <a:rPr lang="nl-NL" dirty="0"/>
              <a:t>Blokkade door dichtdrukken met een tumor</a:t>
            </a:r>
          </a:p>
          <a:p>
            <a:pPr marL="285750" indent="-285750">
              <a:buFont typeface="Arial" panose="020B0604020202020204" pitchFamily="34" charset="0"/>
              <a:buChar char="•"/>
            </a:pPr>
            <a:r>
              <a:rPr lang="nl-NL" dirty="0"/>
              <a:t>Blokkade door ontsteking geurklieren of ballen</a:t>
            </a:r>
          </a:p>
        </p:txBody>
      </p:sp>
      <p:sp>
        <p:nvSpPr>
          <p:cNvPr id="17" name="Tekstvak 16">
            <a:extLst>
              <a:ext uri="{FF2B5EF4-FFF2-40B4-BE49-F238E27FC236}">
                <a16:creationId xmlns:a16="http://schemas.microsoft.com/office/drawing/2014/main" id="{01CCA764-77FE-A423-85E7-C9417D8EF394}"/>
              </a:ext>
            </a:extLst>
          </p:cNvPr>
          <p:cNvSpPr txBox="1"/>
          <p:nvPr/>
        </p:nvSpPr>
        <p:spPr>
          <a:xfrm>
            <a:off x="9114926" y="4227929"/>
            <a:ext cx="2816258" cy="1754326"/>
          </a:xfrm>
          <a:prstGeom prst="rect">
            <a:avLst/>
          </a:prstGeom>
          <a:noFill/>
        </p:spPr>
        <p:txBody>
          <a:bodyPr wrap="square" rtlCol="0">
            <a:spAutoFit/>
          </a:bodyPr>
          <a:lstStyle/>
          <a:p>
            <a:r>
              <a:rPr lang="nl-NL" dirty="0">
                <a:solidFill>
                  <a:srgbClr val="002060"/>
                </a:solidFill>
              </a:rPr>
              <a:t>Eventueel gevolg is urinebrand of natstaart </a:t>
            </a:r>
            <a:r>
              <a:rPr lang="nl-NL" dirty="0">
                <a:solidFill>
                  <a:srgbClr val="00B050"/>
                </a:solidFill>
              </a:rPr>
              <a:t>hierbij plek kaal maken en behandelen </a:t>
            </a:r>
          </a:p>
          <a:p>
            <a:r>
              <a:rPr lang="nl-NL" dirty="0">
                <a:solidFill>
                  <a:srgbClr val="00B050"/>
                </a:solidFill>
              </a:rPr>
              <a:t>met sudocrem </a:t>
            </a:r>
          </a:p>
          <a:p>
            <a:r>
              <a:rPr lang="nl-NL" dirty="0">
                <a:solidFill>
                  <a:srgbClr val="FF0000"/>
                </a:solidFill>
              </a:rPr>
              <a:t>niet met honingzalf</a:t>
            </a:r>
          </a:p>
        </p:txBody>
      </p:sp>
      <p:pic>
        <p:nvPicPr>
          <p:cNvPr id="8" name="Afbeelding 7">
            <a:extLst>
              <a:ext uri="{FF2B5EF4-FFF2-40B4-BE49-F238E27FC236}">
                <a16:creationId xmlns:a16="http://schemas.microsoft.com/office/drawing/2014/main" id="{B65BE395-C4CB-8251-B20E-BFD2516BCC66}"/>
              </a:ext>
            </a:extLst>
          </p:cNvPr>
          <p:cNvPicPr>
            <a:picLocks noChangeAspect="1"/>
          </p:cNvPicPr>
          <p:nvPr/>
        </p:nvPicPr>
        <p:blipFill>
          <a:blip r:embed="rId7"/>
          <a:stretch>
            <a:fillRect/>
          </a:stretch>
        </p:blipFill>
        <p:spPr>
          <a:xfrm>
            <a:off x="1142316" y="3902394"/>
            <a:ext cx="3121742" cy="2079861"/>
          </a:xfrm>
          <a:prstGeom prst="rect">
            <a:avLst/>
          </a:prstGeom>
        </p:spPr>
      </p:pic>
      <p:pic>
        <p:nvPicPr>
          <p:cNvPr id="11" name="Afbeelding 10">
            <a:extLst>
              <a:ext uri="{FF2B5EF4-FFF2-40B4-BE49-F238E27FC236}">
                <a16:creationId xmlns:a16="http://schemas.microsoft.com/office/drawing/2014/main" id="{1755C13F-73C2-3F36-01FA-9F5DFEEDE589}"/>
              </a:ext>
            </a:extLst>
          </p:cNvPr>
          <p:cNvPicPr>
            <a:picLocks noChangeAspect="1"/>
          </p:cNvPicPr>
          <p:nvPr/>
        </p:nvPicPr>
        <p:blipFill>
          <a:blip r:embed="rId8"/>
          <a:stretch>
            <a:fillRect/>
          </a:stretch>
        </p:blipFill>
        <p:spPr>
          <a:xfrm>
            <a:off x="6376446" y="3902392"/>
            <a:ext cx="2437687" cy="2079862"/>
          </a:xfrm>
          <a:prstGeom prst="rect">
            <a:avLst/>
          </a:prstGeom>
        </p:spPr>
      </p:pic>
      <p:sp>
        <p:nvSpPr>
          <p:cNvPr id="13" name="Tekstvak 12">
            <a:extLst>
              <a:ext uri="{FF2B5EF4-FFF2-40B4-BE49-F238E27FC236}">
                <a16:creationId xmlns:a16="http://schemas.microsoft.com/office/drawing/2014/main" id="{7D165788-D9B4-712B-7AC7-66699CCC0B04}"/>
              </a:ext>
            </a:extLst>
          </p:cNvPr>
          <p:cNvSpPr txBox="1"/>
          <p:nvPr/>
        </p:nvSpPr>
        <p:spPr>
          <a:xfrm>
            <a:off x="11627896" y="6523349"/>
            <a:ext cx="494973" cy="369332"/>
          </a:xfrm>
          <a:prstGeom prst="rect">
            <a:avLst/>
          </a:prstGeom>
          <a:noFill/>
        </p:spPr>
        <p:txBody>
          <a:bodyPr wrap="square" rtlCol="0">
            <a:spAutoFit/>
          </a:bodyPr>
          <a:lstStyle/>
          <a:p>
            <a:r>
              <a:rPr lang="nl-NL" dirty="0"/>
              <a:t>46</a:t>
            </a:r>
          </a:p>
        </p:txBody>
      </p:sp>
    </p:spTree>
    <p:extLst>
      <p:ext uri="{BB962C8B-B14F-4D97-AF65-F5344CB8AC3E}">
        <p14:creationId xmlns:p14="http://schemas.microsoft.com/office/powerpoint/2010/main" val="341286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Algemene indruk : Indicatie</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3000" y="2057399"/>
            <a:ext cx="4141496" cy="3268746"/>
          </a:xfrm>
        </p:spPr>
        <p:txBody>
          <a:bodyPr>
            <a:normAutofit fontScale="77500" lnSpcReduction="20000"/>
          </a:bodyPr>
          <a:lstStyle/>
          <a:p>
            <a:r>
              <a:rPr lang="nl-NL" sz="2800" dirty="0">
                <a:solidFill>
                  <a:srgbClr val="00B0F0"/>
                </a:solidFill>
              </a:rPr>
              <a:t>Wat is de houding van het dier ? </a:t>
            </a:r>
          </a:p>
          <a:p>
            <a:r>
              <a:rPr lang="nl-NL" sz="2800" dirty="0">
                <a:solidFill>
                  <a:srgbClr val="00B0F0"/>
                </a:solidFill>
              </a:rPr>
              <a:t>Is er verandering in houding ?</a:t>
            </a:r>
          </a:p>
          <a:p>
            <a:endParaRPr lang="nl-NL" dirty="0">
              <a:solidFill>
                <a:srgbClr val="00B050"/>
              </a:solidFill>
            </a:endParaRPr>
          </a:p>
          <a:p>
            <a:r>
              <a:rPr lang="nl-NL" sz="2800" dirty="0">
                <a:solidFill>
                  <a:srgbClr val="FFC000"/>
                </a:solidFill>
              </a:rPr>
              <a:t>Opbollen !</a:t>
            </a:r>
          </a:p>
          <a:p>
            <a:r>
              <a:rPr lang="nl-NL" sz="2800" dirty="0">
                <a:solidFill>
                  <a:srgbClr val="FFC000"/>
                </a:solidFill>
              </a:rPr>
              <a:t>Rug opzetten !</a:t>
            </a:r>
          </a:p>
          <a:p>
            <a:r>
              <a:rPr lang="nl-NL" sz="2800" dirty="0">
                <a:solidFill>
                  <a:srgbClr val="FFC000"/>
                </a:solidFill>
              </a:rPr>
              <a:t>Strekken !</a:t>
            </a:r>
          </a:p>
          <a:p>
            <a:r>
              <a:rPr lang="nl-NL" sz="2800" dirty="0">
                <a:solidFill>
                  <a:srgbClr val="FFC000"/>
                </a:solidFill>
              </a:rPr>
              <a:t>Rollen ! </a:t>
            </a:r>
          </a:p>
          <a:p>
            <a:r>
              <a:rPr lang="nl-NL" sz="2800" dirty="0">
                <a:solidFill>
                  <a:srgbClr val="FFC000"/>
                </a:solidFill>
              </a:rPr>
              <a:t>Wisselen van houding !</a:t>
            </a:r>
            <a:r>
              <a:rPr lang="nl-NL" sz="2800" b="0" i="0" dirty="0">
                <a:solidFill>
                  <a:srgbClr val="FFC000"/>
                </a:solidFill>
                <a:effectLst/>
                <a:latin typeface="arial" panose="020B0604020202020204" pitchFamily="34" charset="0"/>
              </a:rPr>
              <a:t> </a:t>
            </a:r>
            <a:endParaRPr lang="nl-NL" sz="2800" dirty="0">
              <a:solidFill>
                <a:srgbClr val="FFC000"/>
              </a:solidFill>
            </a:endParaRP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10" name="Tijdelijke aanduiding voor inhoud 9">
            <a:extLst>
              <a:ext uri="{FF2B5EF4-FFF2-40B4-BE49-F238E27FC236}">
                <a16:creationId xmlns:a16="http://schemas.microsoft.com/office/drawing/2014/main" id="{D259CB52-B56A-AEC7-56AF-4C3E7CC52793}"/>
              </a:ext>
            </a:extLst>
          </p:cNvPr>
          <p:cNvSpPr>
            <a:spLocks noGrp="1"/>
          </p:cNvSpPr>
          <p:nvPr>
            <p:ph sz="half" idx="2"/>
          </p:nvPr>
        </p:nvSpPr>
        <p:spPr>
          <a:xfrm>
            <a:off x="1142999" y="5659378"/>
            <a:ext cx="6882654" cy="629363"/>
          </a:xfrm>
        </p:spPr>
        <p:txBody>
          <a:bodyPr>
            <a:noAutofit/>
          </a:bodyPr>
          <a:lstStyle/>
          <a:p>
            <a:r>
              <a:rPr lang="nl-NL" sz="3600" dirty="0">
                <a:solidFill>
                  <a:srgbClr val="FF0000"/>
                </a:solidFill>
              </a:rPr>
              <a:t>Pijnreacties op aandoeningen</a:t>
            </a:r>
          </a:p>
        </p:txBody>
      </p:sp>
      <p:pic>
        <p:nvPicPr>
          <p:cNvPr id="7" name="Afbeelding 6">
            <a:extLst>
              <a:ext uri="{FF2B5EF4-FFF2-40B4-BE49-F238E27FC236}">
                <a16:creationId xmlns:a16="http://schemas.microsoft.com/office/drawing/2014/main" id="{D018B2D5-BA81-71F3-F7E3-F8D644A830A9}"/>
              </a:ext>
            </a:extLst>
          </p:cNvPr>
          <p:cNvPicPr>
            <a:picLocks noChangeAspect="1"/>
          </p:cNvPicPr>
          <p:nvPr/>
        </p:nvPicPr>
        <p:blipFill>
          <a:blip r:embed="rId5"/>
          <a:stretch>
            <a:fillRect/>
          </a:stretch>
        </p:blipFill>
        <p:spPr>
          <a:xfrm>
            <a:off x="6004871" y="1965960"/>
            <a:ext cx="2084429" cy="1385819"/>
          </a:xfrm>
          <a:prstGeom prst="rect">
            <a:avLst/>
          </a:prstGeom>
        </p:spPr>
      </p:pic>
      <p:pic>
        <p:nvPicPr>
          <p:cNvPr id="9" name="Afbeelding 8">
            <a:extLst>
              <a:ext uri="{FF2B5EF4-FFF2-40B4-BE49-F238E27FC236}">
                <a16:creationId xmlns:a16="http://schemas.microsoft.com/office/drawing/2014/main" id="{F5383DD5-B30B-0765-A794-A16FAB53A0D9}"/>
              </a:ext>
            </a:extLst>
          </p:cNvPr>
          <p:cNvPicPr>
            <a:picLocks noChangeAspect="1"/>
          </p:cNvPicPr>
          <p:nvPr/>
        </p:nvPicPr>
        <p:blipFill>
          <a:blip r:embed="rId6"/>
          <a:stretch>
            <a:fillRect/>
          </a:stretch>
        </p:blipFill>
        <p:spPr>
          <a:xfrm>
            <a:off x="8089301" y="1953363"/>
            <a:ext cx="2929219" cy="3065974"/>
          </a:xfrm>
          <a:prstGeom prst="rect">
            <a:avLst/>
          </a:prstGeom>
        </p:spPr>
      </p:pic>
      <p:pic>
        <p:nvPicPr>
          <p:cNvPr id="4" name="Graphic 3" descr="Roos">
            <a:extLst>
              <a:ext uri="{FF2B5EF4-FFF2-40B4-BE49-F238E27FC236}">
                <a16:creationId xmlns:a16="http://schemas.microsoft.com/office/drawing/2014/main" id="{013E287C-4F3C-CD33-851E-9F00EAD9A4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622330"/>
            <a:ext cx="235670" cy="235670"/>
          </a:xfrm>
          <a:prstGeom prst="rect">
            <a:avLst/>
          </a:prstGeom>
        </p:spPr>
      </p:pic>
      <p:pic>
        <p:nvPicPr>
          <p:cNvPr id="8" name="Afbeelding 7">
            <a:extLst>
              <a:ext uri="{FF2B5EF4-FFF2-40B4-BE49-F238E27FC236}">
                <a16:creationId xmlns:a16="http://schemas.microsoft.com/office/drawing/2014/main" id="{AC1F1439-C568-06B6-2FC5-B81DF84C1F64}"/>
              </a:ext>
            </a:extLst>
          </p:cNvPr>
          <p:cNvPicPr>
            <a:picLocks noChangeAspect="1"/>
          </p:cNvPicPr>
          <p:nvPr/>
        </p:nvPicPr>
        <p:blipFill>
          <a:blip r:embed="rId9"/>
          <a:stretch>
            <a:fillRect/>
          </a:stretch>
        </p:blipFill>
        <p:spPr>
          <a:xfrm>
            <a:off x="6004872" y="3346284"/>
            <a:ext cx="2084429" cy="1669204"/>
          </a:xfrm>
          <a:prstGeom prst="rect">
            <a:avLst/>
          </a:prstGeom>
        </p:spPr>
      </p:pic>
      <p:sp>
        <p:nvSpPr>
          <p:cNvPr id="5" name="Tekstvak 4">
            <a:extLst>
              <a:ext uri="{FF2B5EF4-FFF2-40B4-BE49-F238E27FC236}">
                <a16:creationId xmlns:a16="http://schemas.microsoft.com/office/drawing/2014/main" id="{B4587A50-D92A-8807-3E9D-B9CD6B6D4578}"/>
              </a:ext>
            </a:extLst>
          </p:cNvPr>
          <p:cNvSpPr txBox="1"/>
          <p:nvPr/>
        </p:nvSpPr>
        <p:spPr>
          <a:xfrm>
            <a:off x="11627896" y="6523349"/>
            <a:ext cx="494973" cy="369332"/>
          </a:xfrm>
          <a:prstGeom prst="rect">
            <a:avLst/>
          </a:prstGeom>
          <a:noFill/>
        </p:spPr>
        <p:txBody>
          <a:bodyPr wrap="square" rtlCol="0">
            <a:spAutoFit/>
          </a:bodyPr>
          <a:lstStyle/>
          <a:p>
            <a:r>
              <a:rPr lang="nl-NL" dirty="0"/>
              <a:t>05</a:t>
            </a:r>
          </a:p>
        </p:txBody>
      </p:sp>
    </p:spTree>
    <p:extLst>
      <p:ext uri="{BB962C8B-B14F-4D97-AF65-F5344CB8AC3E}">
        <p14:creationId xmlns:p14="http://schemas.microsoft.com/office/powerpoint/2010/main" val="3975546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Geslachtsorgaan : Syfilis</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35732" y="2057309"/>
            <a:ext cx="4846593" cy="923330"/>
          </a:xfrm>
          <a:prstGeom prst="rect">
            <a:avLst/>
          </a:prstGeom>
          <a:noFill/>
        </p:spPr>
        <p:txBody>
          <a:bodyPr wrap="square" rtlCol="0">
            <a:spAutoFit/>
          </a:bodyPr>
          <a:lstStyle/>
          <a:p>
            <a:r>
              <a:rPr lang="nl-NL" dirty="0">
                <a:solidFill>
                  <a:srgbClr val="92D050"/>
                </a:solidFill>
              </a:rPr>
              <a:t>Roodheid geslachtsorgaan</a:t>
            </a:r>
          </a:p>
          <a:p>
            <a:r>
              <a:rPr lang="nl-NL" dirty="0">
                <a:solidFill>
                  <a:srgbClr val="92D050"/>
                </a:solidFill>
              </a:rPr>
              <a:t>Roodheid en kale plekken op snuit en voorpoten</a:t>
            </a:r>
          </a:p>
          <a:p>
            <a:r>
              <a:rPr lang="nl-NL" dirty="0">
                <a:solidFill>
                  <a:srgbClr val="92D050"/>
                </a:solidFill>
              </a:rPr>
              <a:t>Oogleden vertonen “aangroeiingen”</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10" name="Tekstvak 9">
            <a:extLst>
              <a:ext uri="{FF2B5EF4-FFF2-40B4-BE49-F238E27FC236}">
                <a16:creationId xmlns:a16="http://schemas.microsoft.com/office/drawing/2014/main" id="{C4974CBB-E230-0BD0-D28E-BA480AF197D7}"/>
              </a:ext>
            </a:extLst>
          </p:cNvPr>
          <p:cNvSpPr txBox="1"/>
          <p:nvPr/>
        </p:nvSpPr>
        <p:spPr>
          <a:xfrm>
            <a:off x="1129550" y="4684014"/>
            <a:ext cx="4846593" cy="1754326"/>
          </a:xfrm>
          <a:prstGeom prst="rect">
            <a:avLst/>
          </a:prstGeom>
          <a:noFill/>
        </p:spPr>
        <p:txBody>
          <a:bodyPr wrap="square" rtlCol="0">
            <a:spAutoFit/>
          </a:bodyPr>
          <a:lstStyle/>
          <a:p>
            <a:r>
              <a:rPr lang="nl-NL" dirty="0"/>
              <a:t>De drager kan helemaal geen verschijnselen hebben.</a:t>
            </a:r>
          </a:p>
          <a:p>
            <a:r>
              <a:rPr lang="nl-NL" dirty="0"/>
              <a:t>De partner of hele groep kan wel besmet worden.</a:t>
            </a:r>
          </a:p>
          <a:p>
            <a:r>
              <a:rPr lang="nl-NL" dirty="0"/>
              <a:t>Door stress of conditie verslechtering kan het tot een uitbraak leiden. </a:t>
            </a:r>
          </a:p>
          <a:p>
            <a:endParaRPr lang="nl-NL" dirty="0"/>
          </a:p>
        </p:txBody>
      </p:sp>
      <p:pic>
        <p:nvPicPr>
          <p:cNvPr id="14" name="Afbeelding 13">
            <a:extLst>
              <a:ext uri="{FF2B5EF4-FFF2-40B4-BE49-F238E27FC236}">
                <a16:creationId xmlns:a16="http://schemas.microsoft.com/office/drawing/2014/main" id="{BB6CEC80-657F-628B-680C-CD3803110705}"/>
              </a:ext>
            </a:extLst>
          </p:cNvPr>
          <p:cNvPicPr>
            <a:picLocks noChangeAspect="1"/>
          </p:cNvPicPr>
          <p:nvPr/>
        </p:nvPicPr>
        <p:blipFill>
          <a:blip r:embed="rId7"/>
          <a:stretch>
            <a:fillRect/>
          </a:stretch>
        </p:blipFill>
        <p:spPr>
          <a:xfrm>
            <a:off x="6140583" y="2057309"/>
            <a:ext cx="4877937" cy="3924946"/>
          </a:xfrm>
          <a:prstGeom prst="rect">
            <a:avLst/>
          </a:prstGeom>
        </p:spPr>
      </p:pic>
      <p:pic>
        <p:nvPicPr>
          <p:cNvPr id="19" name="Afbeelding 18">
            <a:extLst>
              <a:ext uri="{FF2B5EF4-FFF2-40B4-BE49-F238E27FC236}">
                <a16:creationId xmlns:a16="http://schemas.microsoft.com/office/drawing/2014/main" id="{8EE7B104-0BA3-A53E-C0E7-4F531F9D7954}"/>
              </a:ext>
            </a:extLst>
          </p:cNvPr>
          <p:cNvPicPr>
            <a:picLocks noChangeAspect="1"/>
          </p:cNvPicPr>
          <p:nvPr/>
        </p:nvPicPr>
        <p:blipFill>
          <a:blip r:embed="rId8"/>
          <a:stretch>
            <a:fillRect/>
          </a:stretch>
        </p:blipFill>
        <p:spPr>
          <a:xfrm>
            <a:off x="1173480" y="3071988"/>
            <a:ext cx="2597242" cy="1515058"/>
          </a:xfrm>
          <a:prstGeom prst="rect">
            <a:avLst/>
          </a:prstGeom>
        </p:spPr>
      </p:pic>
      <p:sp>
        <p:nvSpPr>
          <p:cNvPr id="20" name="Tekstvak 19">
            <a:extLst>
              <a:ext uri="{FF2B5EF4-FFF2-40B4-BE49-F238E27FC236}">
                <a16:creationId xmlns:a16="http://schemas.microsoft.com/office/drawing/2014/main" id="{0DCBFD59-33BD-0436-F466-50F8AA86EDE3}"/>
              </a:ext>
            </a:extLst>
          </p:cNvPr>
          <p:cNvSpPr txBox="1"/>
          <p:nvPr/>
        </p:nvSpPr>
        <p:spPr>
          <a:xfrm>
            <a:off x="3884139" y="2980639"/>
            <a:ext cx="1489435" cy="646331"/>
          </a:xfrm>
          <a:prstGeom prst="rect">
            <a:avLst/>
          </a:prstGeom>
          <a:noFill/>
        </p:spPr>
        <p:txBody>
          <a:bodyPr wrap="square" rtlCol="0">
            <a:spAutoFit/>
          </a:bodyPr>
          <a:lstStyle/>
          <a:p>
            <a:r>
              <a:rPr lang="nl-NL" dirty="0"/>
              <a:t>minimale verschijnsels</a:t>
            </a:r>
          </a:p>
        </p:txBody>
      </p:sp>
      <p:sp>
        <p:nvSpPr>
          <p:cNvPr id="21" name="Tekstvak 20">
            <a:extLst>
              <a:ext uri="{FF2B5EF4-FFF2-40B4-BE49-F238E27FC236}">
                <a16:creationId xmlns:a16="http://schemas.microsoft.com/office/drawing/2014/main" id="{C7B8EC53-BC33-14A6-82C1-491069A0BE3F}"/>
              </a:ext>
            </a:extLst>
          </p:cNvPr>
          <p:cNvSpPr txBox="1"/>
          <p:nvPr/>
        </p:nvSpPr>
        <p:spPr>
          <a:xfrm>
            <a:off x="11627896" y="6523349"/>
            <a:ext cx="494973" cy="369332"/>
          </a:xfrm>
          <a:prstGeom prst="rect">
            <a:avLst/>
          </a:prstGeom>
          <a:noFill/>
        </p:spPr>
        <p:txBody>
          <a:bodyPr wrap="square" rtlCol="0">
            <a:spAutoFit/>
          </a:bodyPr>
          <a:lstStyle/>
          <a:p>
            <a:r>
              <a:rPr lang="nl-NL" dirty="0"/>
              <a:t>47</a:t>
            </a:r>
          </a:p>
        </p:txBody>
      </p:sp>
    </p:spTree>
    <p:extLst>
      <p:ext uri="{BB962C8B-B14F-4D97-AF65-F5344CB8AC3E}">
        <p14:creationId xmlns:p14="http://schemas.microsoft.com/office/powerpoint/2010/main" val="2134378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Myxomatose : Van alles of iets</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24DB9C52-952A-B24E-197C-6367BF4F7AEC}"/>
              </a:ext>
            </a:extLst>
          </p:cNvPr>
          <p:cNvSpPr txBox="1"/>
          <p:nvPr/>
        </p:nvSpPr>
        <p:spPr>
          <a:xfrm>
            <a:off x="1035732" y="2057309"/>
            <a:ext cx="4846593" cy="2031325"/>
          </a:xfrm>
          <a:prstGeom prst="rect">
            <a:avLst/>
          </a:prstGeom>
          <a:noFill/>
        </p:spPr>
        <p:txBody>
          <a:bodyPr wrap="square" rtlCol="0">
            <a:spAutoFit/>
          </a:bodyPr>
          <a:lstStyle/>
          <a:p>
            <a:r>
              <a:rPr lang="nl-NL" dirty="0">
                <a:solidFill>
                  <a:srgbClr val="92D050"/>
                </a:solidFill>
              </a:rPr>
              <a:t>Roodheid en gezwollen geslachtsorgaan</a:t>
            </a:r>
          </a:p>
          <a:p>
            <a:r>
              <a:rPr lang="nl-NL" dirty="0">
                <a:solidFill>
                  <a:srgbClr val="92D050"/>
                </a:solidFill>
              </a:rPr>
              <a:t>Roodheid en kale plekken op snuit en voorpoten</a:t>
            </a:r>
          </a:p>
          <a:p>
            <a:r>
              <a:rPr lang="nl-NL" dirty="0">
                <a:solidFill>
                  <a:srgbClr val="92D050"/>
                </a:solidFill>
              </a:rPr>
              <a:t>Oogleden vertonen “aangroeiingen” </a:t>
            </a:r>
          </a:p>
          <a:p>
            <a:r>
              <a:rPr lang="nl-NL" dirty="0">
                <a:solidFill>
                  <a:srgbClr val="92D050"/>
                </a:solidFill>
              </a:rPr>
              <a:t>Ogen vaak rood en dicht door zwelling</a:t>
            </a:r>
          </a:p>
          <a:p>
            <a:r>
              <a:rPr lang="nl-NL" dirty="0">
                <a:solidFill>
                  <a:srgbClr val="92D050"/>
                </a:solidFill>
              </a:rPr>
              <a:t>Op de oren zijn “aangroeiingen”</a:t>
            </a:r>
          </a:p>
          <a:p>
            <a:r>
              <a:rPr lang="nl-NL" dirty="0">
                <a:solidFill>
                  <a:srgbClr val="92D050"/>
                </a:solidFill>
              </a:rPr>
              <a:t>Ernstige aanblik en opgebold</a:t>
            </a:r>
          </a:p>
          <a:p>
            <a:r>
              <a:rPr lang="nl-NL" dirty="0">
                <a:solidFill>
                  <a:srgbClr val="92D050"/>
                </a:solidFill>
              </a:rPr>
              <a:t>Apathisch of suf</a:t>
            </a:r>
          </a:p>
        </p:txBody>
      </p:sp>
      <p:pic>
        <p:nvPicPr>
          <p:cNvPr id="9" name="Graphic 8" descr="Roos">
            <a:extLst>
              <a:ext uri="{FF2B5EF4-FFF2-40B4-BE49-F238E27FC236}">
                <a16:creationId xmlns:a16="http://schemas.microsoft.com/office/drawing/2014/main" id="{F3BFF10B-0B28-B9D6-1783-79DED42EB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3" name="Tekstvak 2">
            <a:extLst>
              <a:ext uri="{FF2B5EF4-FFF2-40B4-BE49-F238E27FC236}">
                <a16:creationId xmlns:a16="http://schemas.microsoft.com/office/drawing/2014/main" id="{98D49CC3-DBBB-4375-B2C3-C9338A652A0D}"/>
              </a:ext>
            </a:extLst>
          </p:cNvPr>
          <p:cNvSpPr txBox="1"/>
          <p:nvPr/>
        </p:nvSpPr>
        <p:spPr>
          <a:xfrm>
            <a:off x="6547975" y="2069002"/>
            <a:ext cx="4608293" cy="369332"/>
          </a:xfrm>
          <a:prstGeom prst="rect">
            <a:avLst/>
          </a:prstGeom>
          <a:noFill/>
        </p:spPr>
        <p:txBody>
          <a:bodyPr wrap="square" rtlCol="0">
            <a:spAutoFit/>
          </a:bodyPr>
          <a:lstStyle/>
          <a:p>
            <a:r>
              <a:rPr lang="nl-NL" dirty="0"/>
              <a:t>Veel verergering door bacteriologische infectie</a:t>
            </a:r>
          </a:p>
        </p:txBody>
      </p:sp>
      <p:pic>
        <p:nvPicPr>
          <p:cNvPr id="11" name="Afbeelding 10">
            <a:extLst>
              <a:ext uri="{FF2B5EF4-FFF2-40B4-BE49-F238E27FC236}">
                <a16:creationId xmlns:a16="http://schemas.microsoft.com/office/drawing/2014/main" id="{310CD1A5-2F63-8C74-9FC3-4D9202463264}"/>
              </a:ext>
            </a:extLst>
          </p:cNvPr>
          <p:cNvPicPr>
            <a:picLocks noChangeAspect="1"/>
          </p:cNvPicPr>
          <p:nvPr/>
        </p:nvPicPr>
        <p:blipFill>
          <a:blip r:embed="rId7"/>
          <a:stretch>
            <a:fillRect/>
          </a:stretch>
        </p:blipFill>
        <p:spPr>
          <a:xfrm>
            <a:off x="1035732" y="4179983"/>
            <a:ext cx="3288723" cy="2175788"/>
          </a:xfrm>
          <a:prstGeom prst="rect">
            <a:avLst/>
          </a:prstGeom>
        </p:spPr>
      </p:pic>
      <p:pic>
        <p:nvPicPr>
          <p:cNvPr id="17" name="Afbeelding 16">
            <a:extLst>
              <a:ext uri="{FF2B5EF4-FFF2-40B4-BE49-F238E27FC236}">
                <a16:creationId xmlns:a16="http://schemas.microsoft.com/office/drawing/2014/main" id="{8736610B-B59A-EFA8-1204-E8D89E0817A3}"/>
              </a:ext>
            </a:extLst>
          </p:cNvPr>
          <p:cNvPicPr>
            <a:picLocks noChangeAspect="1"/>
          </p:cNvPicPr>
          <p:nvPr/>
        </p:nvPicPr>
        <p:blipFill>
          <a:blip r:embed="rId8"/>
          <a:stretch>
            <a:fillRect/>
          </a:stretch>
        </p:blipFill>
        <p:spPr>
          <a:xfrm>
            <a:off x="7881620" y="2463800"/>
            <a:ext cx="3136900" cy="1930400"/>
          </a:xfrm>
          <a:prstGeom prst="rect">
            <a:avLst/>
          </a:prstGeom>
        </p:spPr>
      </p:pic>
      <p:pic>
        <p:nvPicPr>
          <p:cNvPr id="21" name="Afbeelding 20">
            <a:extLst>
              <a:ext uri="{FF2B5EF4-FFF2-40B4-BE49-F238E27FC236}">
                <a16:creationId xmlns:a16="http://schemas.microsoft.com/office/drawing/2014/main" id="{53A3BFC9-71D8-727C-D26F-CFA41FD35B77}"/>
              </a:ext>
            </a:extLst>
          </p:cNvPr>
          <p:cNvPicPr>
            <a:picLocks noChangeAspect="1"/>
          </p:cNvPicPr>
          <p:nvPr/>
        </p:nvPicPr>
        <p:blipFill>
          <a:blip r:embed="rId9"/>
          <a:stretch>
            <a:fillRect/>
          </a:stretch>
        </p:blipFill>
        <p:spPr>
          <a:xfrm>
            <a:off x="5247797" y="2843441"/>
            <a:ext cx="1634175" cy="1336542"/>
          </a:xfrm>
          <a:prstGeom prst="rect">
            <a:avLst/>
          </a:prstGeom>
        </p:spPr>
      </p:pic>
      <p:pic>
        <p:nvPicPr>
          <p:cNvPr id="23" name="Afbeelding 22">
            <a:extLst>
              <a:ext uri="{FF2B5EF4-FFF2-40B4-BE49-F238E27FC236}">
                <a16:creationId xmlns:a16="http://schemas.microsoft.com/office/drawing/2014/main" id="{33A1CE97-5682-76E6-8554-2CEF7E465555}"/>
              </a:ext>
            </a:extLst>
          </p:cNvPr>
          <p:cNvPicPr>
            <a:picLocks noChangeAspect="1"/>
          </p:cNvPicPr>
          <p:nvPr/>
        </p:nvPicPr>
        <p:blipFill>
          <a:blip r:embed="rId10"/>
          <a:stretch>
            <a:fillRect/>
          </a:stretch>
        </p:blipFill>
        <p:spPr>
          <a:xfrm>
            <a:off x="5247797" y="4742425"/>
            <a:ext cx="1634174" cy="1546316"/>
          </a:xfrm>
          <a:prstGeom prst="rect">
            <a:avLst/>
          </a:prstGeom>
        </p:spPr>
      </p:pic>
      <p:sp>
        <p:nvSpPr>
          <p:cNvPr id="24" name="Tekstvak 23">
            <a:extLst>
              <a:ext uri="{FF2B5EF4-FFF2-40B4-BE49-F238E27FC236}">
                <a16:creationId xmlns:a16="http://schemas.microsoft.com/office/drawing/2014/main" id="{393E3A2D-B56A-70E6-E06D-3FAE782B18B9}"/>
              </a:ext>
            </a:extLst>
          </p:cNvPr>
          <p:cNvSpPr txBox="1"/>
          <p:nvPr/>
        </p:nvSpPr>
        <p:spPr>
          <a:xfrm>
            <a:off x="7867547" y="4449563"/>
            <a:ext cx="2694652" cy="1477328"/>
          </a:xfrm>
          <a:prstGeom prst="rect">
            <a:avLst/>
          </a:prstGeom>
          <a:noFill/>
        </p:spPr>
        <p:txBody>
          <a:bodyPr wrap="square" rtlCol="0">
            <a:spAutoFit/>
          </a:bodyPr>
          <a:lstStyle/>
          <a:p>
            <a:r>
              <a:rPr lang="nl-NL" dirty="0">
                <a:solidFill>
                  <a:srgbClr val="FFC000"/>
                </a:solidFill>
              </a:rPr>
              <a:t>Longontsteking</a:t>
            </a:r>
          </a:p>
          <a:p>
            <a:r>
              <a:rPr lang="nl-NL" dirty="0">
                <a:solidFill>
                  <a:srgbClr val="FFC000"/>
                </a:solidFill>
              </a:rPr>
              <a:t>Oorontsteking</a:t>
            </a:r>
          </a:p>
          <a:p>
            <a:r>
              <a:rPr lang="nl-NL" dirty="0">
                <a:solidFill>
                  <a:srgbClr val="FFC000"/>
                </a:solidFill>
              </a:rPr>
              <a:t>Traanbuisontsteking</a:t>
            </a:r>
          </a:p>
          <a:p>
            <a:r>
              <a:rPr lang="nl-NL" dirty="0">
                <a:solidFill>
                  <a:srgbClr val="FFC000"/>
                </a:solidFill>
              </a:rPr>
              <a:t>Orgaanontsteking</a:t>
            </a:r>
          </a:p>
          <a:p>
            <a:r>
              <a:rPr lang="nl-NL" dirty="0">
                <a:solidFill>
                  <a:srgbClr val="FFC000"/>
                </a:solidFill>
              </a:rPr>
              <a:t>Darmimmobiliteit</a:t>
            </a:r>
          </a:p>
        </p:txBody>
      </p:sp>
      <p:sp>
        <p:nvSpPr>
          <p:cNvPr id="25" name="Tekstvak 24">
            <a:extLst>
              <a:ext uri="{FF2B5EF4-FFF2-40B4-BE49-F238E27FC236}">
                <a16:creationId xmlns:a16="http://schemas.microsoft.com/office/drawing/2014/main" id="{E8621A56-F655-508C-0C8F-4919552AF3CD}"/>
              </a:ext>
            </a:extLst>
          </p:cNvPr>
          <p:cNvSpPr txBox="1"/>
          <p:nvPr/>
        </p:nvSpPr>
        <p:spPr>
          <a:xfrm>
            <a:off x="11627896" y="6523349"/>
            <a:ext cx="494973" cy="369332"/>
          </a:xfrm>
          <a:prstGeom prst="rect">
            <a:avLst/>
          </a:prstGeom>
          <a:noFill/>
        </p:spPr>
        <p:txBody>
          <a:bodyPr wrap="square" rtlCol="0">
            <a:spAutoFit/>
          </a:bodyPr>
          <a:lstStyle/>
          <a:p>
            <a:r>
              <a:rPr lang="nl-NL" dirty="0"/>
              <a:t>48</a:t>
            </a:r>
          </a:p>
        </p:txBody>
      </p:sp>
    </p:spTree>
    <p:extLst>
      <p:ext uri="{BB962C8B-B14F-4D97-AF65-F5344CB8AC3E}">
        <p14:creationId xmlns:p14="http://schemas.microsoft.com/office/powerpoint/2010/main" val="418114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Gewrichten : Hoe is de beweging</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6109447" cy="4023360"/>
          </a:xfrm>
        </p:spPr>
        <p:txBody>
          <a:bodyPr/>
          <a:lstStyle/>
          <a:p>
            <a:r>
              <a:rPr lang="nl-NL" dirty="0"/>
              <a:t>De aandoening kan van fysieke aard zijn of als gevolg van een ernstige aandoening.</a:t>
            </a:r>
          </a:p>
          <a:p>
            <a:r>
              <a:rPr lang="nl-NL" dirty="0"/>
              <a:t>Kijk naar de stand van de ledematen en rug.</a:t>
            </a:r>
          </a:p>
          <a:p>
            <a:r>
              <a:rPr lang="nl-NL" dirty="0"/>
              <a:t>Kijk naar de tenen.</a:t>
            </a:r>
          </a:p>
          <a:p>
            <a:endParaRPr lang="nl-NL" dirty="0"/>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9" name="Afbeelding 8">
            <a:extLst>
              <a:ext uri="{FF2B5EF4-FFF2-40B4-BE49-F238E27FC236}">
                <a16:creationId xmlns:a16="http://schemas.microsoft.com/office/drawing/2014/main" id="{033A689D-7AD6-DCE7-A116-082039E3128F}"/>
              </a:ext>
            </a:extLst>
          </p:cNvPr>
          <p:cNvPicPr>
            <a:picLocks noChangeAspect="1"/>
          </p:cNvPicPr>
          <p:nvPr/>
        </p:nvPicPr>
        <p:blipFill>
          <a:blip r:embed="rId5"/>
          <a:stretch>
            <a:fillRect/>
          </a:stretch>
        </p:blipFill>
        <p:spPr>
          <a:xfrm>
            <a:off x="7011703" y="2057399"/>
            <a:ext cx="4006817" cy="1657231"/>
          </a:xfrm>
          <a:prstGeom prst="rect">
            <a:avLst/>
          </a:prstGeom>
        </p:spPr>
      </p:pic>
      <p:pic>
        <p:nvPicPr>
          <p:cNvPr id="14" name="Afbeelding 13">
            <a:extLst>
              <a:ext uri="{FF2B5EF4-FFF2-40B4-BE49-F238E27FC236}">
                <a16:creationId xmlns:a16="http://schemas.microsoft.com/office/drawing/2014/main" id="{1F5D388B-ED3B-A4E3-75FA-EB6F5C32EEDF}"/>
              </a:ext>
            </a:extLst>
          </p:cNvPr>
          <p:cNvPicPr>
            <a:picLocks noChangeAspect="1"/>
          </p:cNvPicPr>
          <p:nvPr/>
        </p:nvPicPr>
        <p:blipFill>
          <a:blip r:embed="rId6"/>
          <a:stretch>
            <a:fillRect/>
          </a:stretch>
        </p:blipFill>
        <p:spPr>
          <a:xfrm>
            <a:off x="9899440" y="3714630"/>
            <a:ext cx="1119080" cy="2135649"/>
          </a:xfrm>
          <a:prstGeom prst="rect">
            <a:avLst/>
          </a:prstGeom>
        </p:spPr>
      </p:pic>
      <p:pic>
        <p:nvPicPr>
          <p:cNvPr id="16" name="Afbeelding 15">
            <a:extLst>
              <a:ext uri="{FF2B5EF4-FFF2-40B4-BE49-F238E27FC236}">
                <a16:creationId xmlns:a16="http://schemas.microsoft.com/office/drawing/2014/main" id="{91119E33-2C98-2786-D794-AC1800EE082D}"/>
              </a:ext>
            </a:extLst>
          </p:cNvPr>
          <p:cNvPicPr>
            <a:picLocks noChangeAspect="1"/>
          </p:cNvPicPr>
          <p:nvPr/>
        </p:nvPicPr>
        <p:blipFill>
          <a:blip r:embed="rId7"/>
          <a:stretch>
            <a:fillRect/>
          </a:stretch>
        </p:blipFill>
        <p:spPr>
          <a:xfrm>
            <a:off x="3098427" y="3978111"/>
            <a:ext cx="2569641" cy="1872167"/>
          </a:xfrm>
          <a:prstGeom prst="rect">
            <a:avLst/>
          </a:prstGeom>
        </p:spPr>
      </p:pic>
      <p:pic>
        <p:nvPicPr>
          <p:cNvPr id="18" name="Afbeelding 17">
            <a:extLst>
              <a:ext uri="{FF2B5EF4-FFF2-40B4-BE49-F238E27FC236}">
                <a16:creationId xmlns:a16="http://schemas.microsoft.com/office/drawing/2014/main" id="{FE36E2F5-ECCD-081A-B506-453D079499EB}"/>
              </a:ext>
            </a:extLst>
          </p:cNvPr>
          <p:cNvPicPr>
            <a:picLocks noChangeAspect="1"/>
          </p:cNvPicPr>
          <p:nvPr/>
        </p:nvPicPr>
        <p:blipFill>
          <a:blip r:embed="rId8"/>
          <a:stretch>
            <a:fillRect/>
          </a:stretch>
        </p:blipFill>
        <p:spPr>
          <a:xfrm>
            <a:off x="1142999" y="3978111"/>
            <a:ext cx="2166772" cy="1872167"/>
          </a:xfrm>
          <a:prstGeom prst="rect">
            <a:avLst/>
          </a:prstGeom>
        </p:spPr>
      </p:pic>
      <p:pic>
        <p:nvPicPr>
          <p:cNvPr id="22" name="Afbeelding 21">
            <a:extLst>
              <a:ext uri="{FF2B5EF4-FFF2-40B4-BE49-F238E27FC236}">
                <a16:creationId xmlns:a16="http://schemas.microsoft.com/office/drawing/2014/main" id="{CDB55B44-EACB-E2F7-F082-BAC615AF81C3}"/>
              </a:ext>
            </a:extLst>
          </p:cNvPr>
          <p:cNvPicPr>
            <a:picLocks noChangeAspect="1"/>
          </p:cNvPicPr>
          <p:nvPr/>
        </p:nvPicPr>
        <p:blipFill>
          <a:blip r:embed="rId9"/>
          <a:stretch>
            <a:fillRect/>
          </a:stretch>
        </p:blipFill>
        <p:spPr>
          <a:xfrm>
            <a:off x="6523934" y="3978111"/>
            <a:ext cx="2574581" cy="2387339"/>
          </a:xfrm>
          <a:prstGeom prst="rect">
            <a:avLst/>
          </a:prstGeom>
        </p:spPr>
      </p:pic>
      <p:sp>
        <p:nvSpPr>
          <p:cNvPr id="4" name="Tekstvak 3">
            <a:extLst>
              <a:ext uri="{FF2B5EF4-FFF2-40B4-BE49-F238E27FC236}">
                <a16:creationId xmlns:a16="http://schemas.microsoft.com/office/drawing/2014/main" id="{C6409750-2D64-0711-E1E8-6FA43631B0C9}"/>
              </a:ext>
            </a:extLst>
          </p:cNvPr>
          <p:cNvSpPr txBox="1"/>
          <p:nvPr/>
        </p:nvSpPr>
        <p:spPr>
          <a:xfrm>
            <a:off x="11632676" y="6523349"/>
            <a:ext cx="490193" cy="369332"/>
          </a:xfrm>
          <a:prstGeom prst="rect">
            <a:avLst/>
          </a:prstGeom>
          <a:noFill/>
        </p:spPr>
        <p:txBody>
          <a:bodyPr wrap="square" rtlCol="0">
            <a:spAutoFit/>
          </a:bodyPr>
          <a:lstStyle/>
          <a:p>
            <a:r>
              <a:rPr lang="nl-NL" dirty="0"/>
              <a:t>49</a:t>
            </a:r>
          </a:p>
        </p:txBody>
      </p:sp>
      <p:pic>
        <p:nvPicPr>
          <p:cNvPr id="7" name="Graphic 6" descr="Roos">
            <a:extLst>
              <a:ext uri="{FF2B5EF4-FFF2-40B4-BE49-F238E27FC236}">
                <a16:creationId xmlns:a16="http://schemas.microsoft.com/office/drawing/2014/main" id="{43584AFA-B61B-F15D-8C96-FCB791586C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6622330"/>
            <a:ext cx="235670" cy="235670"/>
          </a:xfrm>
          <a:prstGeom prst="rect">
            <a:avLst/>
          </a:prstGeom>
        </p:spPr>
      </p:pic>
    </p:spTree>
    <p:extLst>
      <p:ext uri="{BB962C8B-B14F-4D97-AF65-F5344CB8AC3E}">
        <p14:creationId xmlns:p14="http://schemas.microsoft.com/office/powerpoint/2010/main" val="3437136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Gewrichten : Bumblefeet</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6109447" cy="4023360"/>
          </a:xfrm>
        </p:spPr>
        <p:txBody>
          <a:bodyPr/>
          <a:lstStyle/>
          <a:p>
            <a:r>
              <a:rPr lang="nl-NL" dirty="0"/>
              <a:t>De aandoening uit zich door vervorming en verharding van de voetzolen.</a:t>
            </a:r>
          </a:p>
          <a:p>
            <a:r>
              <a:rPr lang="nl-NL" dirty="0"/>
              <a:t>Loopgedrag wordt slechter (pijn)</a:t>
            </a:r>
          </a:p>
          <a:p>
            <a:r>
              <a:rPr lang="nl-NL" dirty="0"/>
              <a:t>Zweren of zwellingen op voetzolen</a:t>
            </a:r>
          </a:p>
          <a:p>
            <a:endParaRPr lang="nl-NL" dirty="0"/>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4" name="Tekstvak 3">
            <a:extLst>
              <a:ext uri="{FF2B5EF4-FFF2-40B4-BE49-F238E27FC236}">
                <a16:creationId xmlns:a16="http://schemas.microsoft.com/office/drawing/2014/main" id="{C6409750-2D64-0711-E1E8-6FA43631B0C9}"/>
              </a:ext>
            </a:extLst>
          </p:cNvPr>
          <p:cNvSpPr txBox="1"/>
          <p:nvPr/>
        </p:nvSpPr>
        <p:spPr>
          <a:xfrm>
            <a:off x="11672309" y="6523349"/>
            <a:ext cx="450560" cy="369332"/>
          </a:xfrm>
          <a:prstGeom prst="rect">
            <a:avLst/>
          </a:prstGeom>
          <a:noFill/>
        </p:spPr>
        <p:txBody>
          <a:bodyPr wrap="square" rtlCol="0">
            <a:spAutoFit/>
          </a:bodyPr>
          <a:lstStyle/>
          <a:p>
            <a:r>
              <a:rPr lang="nl-NL" dirty="0"/>
              <a:t>50</a:t>
            </a:r>
          </a:p>
        </p:txBody>
      </p:sp>
      <p:pic>
        <p:nvPicPr>
          <p:cNvPr id="7" name="Graphic 6" descr="Roos">
            <a:extLst>
              <a:ext uri="{FF2B5EF4-FFF2-40B4-BE49-F238E27FC236}">
                <a16:creationId xmlns:a16="http://schemas.microsoft.com/office/drawing/2014/main" id="{43584AFA-B61B-F15D-8C96-FCB791586C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8" name="Afbeelding 7">
            <a:extLst>
              <a:ext uri="{FF2B5EF4-FFF2-40B4-BE49-F238E27FC236}">
                <a16:creationId xmlns:a16="http://schemas.microsoft.com/office/drawing/2014/main" id="{526A8554-B148-F6DD-F1DA-E7324B15D98C}"/>
              </a:ext>
            </a:extLst>
          </p:cNvPr>
          <p:cNvPicPr>
            <a:picLocks noChangeAspect="1"/>
          </p:cNvPicPr>
          <p:nvPr/>
        </p:nvPicPr>
        <p:blipFill>
          <a:blip r:embed="rId7"/>
          <a:stretch>
            <a:fillRect/>
          </a:stretch>
        </p:blipFill>
        <p:spPr>
          <a:xfrm>
            <a:off x="1275663" y="3969639"/>
            <a:ext cx="2086151" cy="2025884"/>
          </a:xfrm>
          <a:prstGeom prst="rect">
            <a:avLst/>
          </a:prstGeom>
        </p:spPr>
      </p:pic>
      <p:pic>
        <p:nvPicPr>
          <p:cNvPr id="11" name="Afbeelding 10">
            <a:extLst>
              <a:ext uri="{FF2B5EF4-FFF2-40B4-BE49-F238E27FC236}">
                <a16:creationId xmlns:a16="http://schemas.microsoft.com/office/drawing/2014/main" id="{CBB4EF12-7C6A-C569-A648-7A05953FAE5A}"/>
              </a:ext>
            </a:extLst>
          </p:cNvPr>
          <p:cNvPicPr>
            <a:picLocks noChangeAspect="1"/>
          </p:cNvPicPr>
          <p:nvPr/>
        </p:nvPicPr>
        <p:blipFill>
          <a:blip r:embed="rId8"/>
          <a:stretch>
            <a:fillRect/>
          </a:stretch>
        </p:blipFill>
        <p:spPr>
          <a:xfrm>
            <a:off x="3686723" y="3969637"/>
            <a:ext cx="2715103" cy="2025884"/>
          </a:xfrm>
          <a:prstGeom prst="rect">
            <a:avLst/>
          </a:prstGeom>
        </p:spPr>
      </p:pic>
      <p:sp>
        <p:nvSpPr>
          <p:cNvPr id="15" name="Tijdelijke aanduiding voor inhoud 3">
            <a:extLst>
              <a:ext uri="{FF2B5EF4-FFF2-40B4-BE49-F238E27FC236}">
                <a16:creationId xmlns:a16="http://schemas.microsoft.com/office/drawing/2014/main" id="{5688DA76-BCA5-9712-DF05-F4AFF8B77647}"/>
              </a:ext>
            </a:extLst>
          </p:cNvPr>
          <p:cNvSpPr>
            <a:spLocks noGrp="1"/>
          </p:cNvSpPr>
          <p:nvPr>
            <p:ph sz="half" idx="2"/>
          </p:nvPr>
        </p:nvSpPr>
        <p:spPr>
          <a:xfrm>
            <a:off x="7494494" y="2057399"/>
            <a:ext cx="3527997" cy="4191001"/>
          </a:xfrm>
        </p:spPr>
        <p:txBody>
          <a:bodyPr/>
          <a:lstStyle/>
          <a:p>
            <a:r>
              <a:rPr lang="nl-NL" dirty="0">
                <a:solidFill>
                  <a:srgbClr val="00B050"/>
                </a:solidFill>
              </a:rPr>
              <a:t>Indien nog geen zweren of open wond, insmeren met vocht inbrengende crème zoals uierzalf, honigzalf of witte vaseline.</a:t>
            </a:r>
          </a:p>
          <a:p>
            <a:r>
              <a:rPr lang="nl-NL" dirty="0">
                <a:solidFill>
                  <a:srgbClr val="00B050"/>
                </a:solidFill>
              </a:rPr>
              <a:t>Bij zweren eerst schoonmaken dan insmeren met honingzalf of ander antibacteriële crème.  </a:t>
            </a:r>
          </a:p>
          <a:p>
            <a:r>
              <a:rPr lang="nl-NL" dirty="0">
                <a:solidFill>
                  <a:srgbClr val="FF0000"/>
                </a:solidFill>
              </a:rPr>
              <a:t>Niet op roosters laten lopen</a:t>
            </a:r>
          </a:p>
        </p:txBody>
      </p:sp>
    </p:spTree>
    <p:extLst>
      <p:ext uri="{BB962C8B-B14F-4D97-AF65-F5344CB8AC3E}">
        <p14:creationId xmlns:p14="http://schemas.microsoft.com/office/powerpoint/2010/main" val="2816987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Nog iets anders :</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4" name="Tekstvak 3">
            <a:extLst>
              <a:ext uri="{FF2B5EF4-FFF2-40B4-BE49-F238E27FC236}">
                <a16:creationId xmlns:a16="http://schemas.microsoft.com/office/drawing/2014/main" id="{1D3D96AD-080D-B653-A8F1-173F9CDD589B}"/>
              </a:ext>
            </a:extLst>
          </p:cNvPr>
          <p:cNvSpPr txBox="1"/>
          <p:nvPr/>
        </p:nvSpPr>
        <p:spPr>
          <a:xfrm>
            <a:off x="1143000" y="2065892"/>
            <a:ext cx="9875520" cy="2339102"/>
          </a:xfrm>
          <a:prstGeom prst="rect">
            <a:avLst/>
          </a:prstGeom>
          <a:noFill/>
        </p:spPr>
        <p:txBody>
          <a:bodyPr wrap="square" rtlCol="0">
            <a:spAutoFit/>
          </a:bodyPr>
          <a:lstStyle/>
          <a:p>
            <a:endParaRPr lang="nl-NL" dirty="0"/>
          </a:p>
          <a:p>
            <a:r>
              <a:rPr lang="nl-NL" dirty="0"/>
              <a:t>Het herkennen en bepalen van aandoeningen is veel uitgebreider en complexer .</a:t>
            </a:r>
          </a:p>
          <a:p>
            <a:endParaRPr lang="nl-NL" dirty="0"/>
          </a:p>
          <a:p>
            <a:r>
              <a:rPr lang="nl-NL" dirty="0"/>
              <a:t>Daarom  twijfel je of ben je bezorgd : </a:t>
            </a:r>
          </a:p>
          <a:p>
            <a:endParaRPr lang="nl-NL" dirty="0"/>
          </a:p>
          <a:p>
            <a:r>
              <a:rPr lang="nl-NL" sz="2800" dirty="0">
                <a:solidFill>
                  <a:srgbClr val="FF0000"/>
                </a:solidFill>
              </a:rPr>
              <a:t>Raadpleeg je dierenarts of </a:t>
            </a:r>
          </a:p>
          <a:p>
            <a:r>
              <a:rPr lang="nl-NL" sz="2800" dirty="0">
                <a:solidFill>
                  <a:srgbClr val="FF0000"/>
                </a:solidFill>
              </a:rPr>
              <a:t>een gespecialiseerde dierenarts.</a:t>
            </a:r>
          </a:p>
        </p:txBody>
      </p:sp>
      <p:pic>
        <p:nvPicPr>
          <p:cNvPr id="3" name="Graphic 2" descr="Roos">
            <a:extLst>
              <a:ext uri="{FF2B5EF4-FFF2-40B4-BE49-F238E27FC236}">
                <a16:creationId xmlns:a16="http://schemas.microsoft.com/office/drawing/2014/main" id="{56C23941-107E-C98A-592D-489BC47C76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5" name="Afbeelding 4">
            <a:extLst>
              <a:ext uri="{FF2B5EF4-FFF2-40B4-BE49-F238E27FC236}">
                <a16:creationId xmlns:a16="http://schemas.microsoft.com/office/drawing/2014/main" id="{16FBD87D-E738-F947-4020-E9844AFE5875}"/>
              </a:ext>
            </a:extLst>
          </p:cNvPr>
          <p:cNvPicPr>
            <a:picLocks noChangeAspect="1"/>
          </p:cNvPicPr>
          <p:nvPr/>
        </p:nvPicPr>
        <p:blipFill>
          <a:blip r:embed="rId7"/>
          <a:stretch>
            <a:fillRect/>
          </a:stretch>
        </p:blipFill>
        <p:spPr>
          <a:xfrm>
            <a:off x="9061335" y="5998645"/>
            <a:ext cx="612973" cy="612973"/>
          </a:xfrm>
          <a:prstGeom prst="rect">
            <a:avLst/>
          </a:prstGeom>
        </p:spPr>
      </p:pic>
      <p:sp>
        <p:nvSpPr>
          <p:cNvPr id="8" name="Tekstvak 7">
            <a:extLst>
              <a:ext uri="{FF2B5EF4-FFF2-40B4-BE49-F238E27FC236}">
                <a16:creationId xmlns:a16="http://schemas.microsoft.com/office/drawing/2014/main" id="{DD04C22A-BF6E-1BE7-91D0-3EBBF6F772A3}"/>
              </a:ext>
            </a:extLst>
          </p:cNvPr>
          <p:cNvSpPr txBox="1"/>
          <p:nvPr/>
        </p:nvSpPr>
        <p:spPr>
          <a:xfrm>
            <a:off x="11627896" y="6523349"/>
            <a:ext cx="494973" cy="369332"/>
          </a:xfrm>
          <a:prstGeom prst="rect">
            <a:avLst/>
          </a:prstGeom>
          <a:noFill/>
        </p:spPr>
        <p:txBody>
          <a:bodyPr wrap="square" rtlCol="0">
            <a:spAutoFit/>
          </a:bodyPr>
          <a:lstStyle/>
          <a:p>
            <a:r>
              <a:rPr lang="nl-NL" dirty="0"/>
              <a:t>51</a:t>
            </a:r>
          </a:p>
        </p:txBody>
      </p:sp>
    </p:spTree>
    <p:extLst>
      <p:ext uri="{BB962C8B-B14F-4D97-AF65-F5344CB8AC3E}">
        <p14:creationId xmlns:p14="http://schemas.microsoft.com/office/powerpoint/2010/main" val="2022724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Iets heel anders :</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8" name="Tekstvak 7">
            <a:extLst>
              <a:ext uri="{FF2B5EF4-FFF2-40B4-BE49-F238E27FC236}">
                <a16:creationId xmlns:a16="http://schemas.microsoft.com/office/drawing/2014/main" id="{6D8B46EB-FB03-B821-7482-48FF62F7F4CF}"/>
              </a:ext>
            </a:extLst>
          </p:cNvPr>
          <p:cNvSpPr txBox="1"/>
          <p:nvPr/>
        </p:nvSpPr>
        <p:spPr>
          <a:xfrm>
            <a:off x="1165502" y="4620448"/>
            <a:ext cx="9853018" cy="1200329"/>
          </a:xfrm>
          <a:prstGeom prst="rect">
            <a:avLst/>
          </a:prstGeom>
          <a:noFill/>
        </p:spPr>
        <p:txBody>
          <a:bodyPr wrap="square">
            <a:spAutoFit/>
          </a:bodyPr>
          <a:lstStyle/>
          <a:p>
            <a:r>
              <a:rPr lang="nl-NL" sz="3600" b="0" i="0" dirty="0">
                <a:solidFill>
                  <a:srgbClr val="FFC000"/>
                </a:solidFill>
                <a:effectLst/>
                <a:latin typeface="Arial" panose="020B0604020202020204" pitchFamily="34" charset="0"/>
              </a:rPr>
              <a:t>Raadpleeg bij gezondheidsklachten uw </a:t>
            </a:r>
            <a:r>
              <a:rPr lang="nl-NL" sz="3600" b="0" i="0" u="sng" dirty="0">
                <a:solidFill>
                  <a:srgbClr val="FFC000"/>
                </a:solidFill>
                <a:effectLst/>
                <a:latin typeface="Arial" panose="020B0604020202020204" pitchFamily="34" charset="0"/>
              </a:rPr>
              <a:t>huis</a:t>
            </a:r>
            <a:r>
              <a:rPr lang="nl-NL" sz="3600" b="0" i="0" u="sng" strike="noStrike" dirty="0">
                <a:solidFill>
                  <a:srgbClr val="FFC000"/>
                </a:solidFill>
                <a:effectLst/>
                <a:latin typeface="Arial" panose="020B0604020202020204" pitchFamily="34" charset="0"/>
                <a:hlinkClick r:id="rId5" tooltip="Arts">
                  <a:extLst>
                    <a:ext uri="{A12FA001-AC4F-418D-AE19-62706E023703}">
                      <ahyp:hlinkClr xmlns:ahyp="http://schemas.microsoft.com/office/drawing/2018/hyperlinkcolor" val="tx"/>
                    </a:ext>
                  </a:extLst>
                </a:hlinkClick>
              </a:rPr>
              <a:t>arts</a:t>
            </a:r>
            <a:r>
              <a:rPr lang="nl-NL" sz="3600" b="0" i="0" u="sng" dirty="0">
                <a:solidFill>
                  <a:srgbClr val="FFC000"/>
                </a:solidFill>
                <a:effectLst/>
                <a:latin typeface="Arial" panose="020B0604020202020204" pitchFamily="34" charset="0"/>
              </a:rPr>
              <a:t>.</a:t>
            </a:r>
            <a:endParaRPr lang="nl-NL" sz="3600" u="sng" dirty="0">
              <a:solidFill>
                <a:srgbClr val="FFC000"/>
              </a:solidFill>
            </a:endParaRPr>
          </a:p>
        </p:txBody>
      </p:sp>
      <p:pic>
        <p:nvPicPr>
          <p:cNvPr id="10" name="Afbeelding 9">
            <a:extLst>
              <a:ext uri="{FF2B5EF4-FFF2-40B4-BE49-F238E27FC236}">
                <a16:creationId xmlns:a16="http://schemas.microsoft.com/office/drawing/2014/main" id="{C509C025-6BB3-F36E-E77D-31385CD20099}"/>
              </a:ext>
            </a:extLst>
          </p:cNvPr>
          <p:cNvPicPr>
            <a:picLocks noChangeAspect="1"/>
          </p:cNvPicPr>
          <p:nvPr/>
        </p:nvPicPr>
        <p:blipFill>
          <a:blip r:embed="rId6"/>
          <a:stretch>
            <a:fillRect/>
          </a:stretch>
        </p:blipFill>
        <p:spPr>
          <a:xfrm>
            <a:off x="9542506" y="4616765"/>
            <a:ext cx="802675" cy="1204012"/>
          </a:xfrm>
          <a:prstGeom prst="rect">
            <a:avLst/>
          </a:prstGeom>
        </p:spPr>
      </p:pic>
      <p:sp>
        <p:nvSpPr>
          <p:cNvPr id="11" name="Tekstvak 10">
            <a:extLst>
              <a:ext uri="{FF2B5EF4-FFF2-40B4-BE49-F238E27FC236}">
                <a16:creationId xmlns:a16="http://schemas.microsoft.com/office/drawing/2014/main" id="{071E4284-A4C1-CA7D-46DD-A0502FB97078}"/>
              </a:ext>
            </a:extLst>
          </p:cNvPr>
          <p:cNvSpPr txBox="1"/>
          <p:nvPr/>
        </p:nvSpPr>
        <p:spPr>
          <a:xfrm>
            <a:off x="1143000" y="4074039"/>
            <a:ext cx="3954332" cy="646331"/>
          </a:xfrm>
          <a:prstGeom prst="rect">
            <a:avLst/>
          </a:prstGeom>
          <a:noFill/>
        </p:spPr>
        <p:txBody>
          <a:bodyPr wrap="square" rtlCol="0">
            <a:spAutoFit/>
          </a:bodyPr>
          <a:lstStyle/>
          <a:p>
            <a:r>
              <a:rPr lang="nl-NL" sz="3600" dirty="0"/>
              <a:t>Denk aan zoönose</a:t>
            </a:r>
          </a:p>
        </p:txBody>
      </p:sp>
      <p:pic>
        <p:nvPicPr>
          <p:cNvPr id="3" name="Graphic 2" descr="Roos">
            <a:extLst>
              <a:ext uri="{FF2B5EF4-FFF2-40B4-BE49-F238E27FC236}">
                <a16:creationId xmlns:a16="http://schemas.microsoft.com/office/drawing/2014/main" id="{FC59474A-AD7D-1A9C-0BC6-35B5F1FB19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622330"/>
            <a:ext cx="235670" cy="235670"/>
          </a:xfrm>
          <a:prstGeom prst="rect">
            <a:avLst/>
          </a:prstGeom>
        </p:spPr>
      </p:pic>
      <p:pic>
        <p:nvPicPr>
          <p:cNvPr id="5" name="Afbeelding 4">
            <a:extLst>
              <a:ext uri="{FF2B5EF4-FFF2-40B4-BE49-F238E27FC236}">
                <a16:creationId xmlns:a16="http://schemas.microsoft.com/office/drawing/2014/main" id="{E3BC98D2-1D2A-C928-1AEC-642940B77943}"/>
              </a:ext>
            </a:extLst>
          </p:cNvPr>
          <p:cNvPicPr>
            <a:picLocks noChangeAspect="1"/>
          </p:cNvPicPr>
          <p:nvPr/>
        </p:nvPicPr>
        <p:blipFill>
          <a:blip r:embed="rId9"/>
          <a:stretch>
            <a:fillRect/>
          </a:stretch>
        </p:blipFill>
        <p:spPr>
          <a:xfrm>
            <a:off x="9256776" y="2573241"/>
            <a:ext cx="1761744" cy="1432560"/>
          </a:xfrm>
          <a:prstGeom prst="rect">
            <a:avLst/>
          </a:prstGeom>
        </p:spPr>
      </p:pic>
      <p:pic>
        <p:nvPicPr>
          <p:cNvPr id="9" name="Afbeelding 8">
            <a:extLst>
              <a:ext uri="{FF2B5EF4-FFF2-40B4-BE49-F238E27FC236}">
                <a16:creationId xmlns:a16="http://schemas.microsoft.com/office/drawing/2014/main" id="{04AD2F9C-7A63-A6EF-9F4E-337F3439E8B8}"/>
              </a:ext>
            </a:extLst>
          </p:cNvPr>
          <p:cNvPicPr>
            <a:picLocks noChangeAspect="1"/>
          </p:cNvPicPr>
          <p:nvPr/>
        </p:nvPicPr>
        <p:blipFill>
          <a:blip r:embed="rId10"/>
          <a:stretch>
            <a:fillRect/>
          </a:stretch>
        </p:blipFill>
        <p:spPr>
          <a:xfrm>
            <a:off x="6847002" y="2573241"/>
            <a:ext cx="1863365" cy="1433918"/>
          </a:xfrm>
          <a:prstGeom prst="rect">
            <a:avLst/>
          </a:prstGeom>
        </p:spPr>
      </p:pic>
      <p:pic>
        <p:nvPicPr>
          <p:cNvPr id="14" name="Afbeelding 13">
            <a:extLst>
              <a:ext uri="{FF2B5EF4-FFF2-40B4-BE49-F238E27FC236}">
                <a16:creationId xmlns:a16="http://schemas.microsoft.com/office/drawing/2014/main" id="{2A2B039C-0EFD-0CAE-413C-7BC3CF5D1805}"/>
              </a:ext>
            </a:extLst>
          </p:cNvPr>
          <p:cNvPicPr>
            <a:picLocks noChangeAspect="1"/>
          </p:cNvPicPr>
          <p:nvPr/>
        </p:nvPicPr>
        <p:blipFill>
          <a:blip r:embed="rId11"/>
          <a:stretch>
            <a:fillRect/>
          </a:stretch>
        </p:blipFill>
        <p:spPr>
          <a:xfrm>
            <a:off x="1173480" y="2573903"/>
            <a:ext cx="1579147" cy="1431761"/>
          </a:xfrm>
          <a:prstGeom prst="rect">
            <a:avLst/>
          </a:prstGeom>
        </p:spPr>
      </p:pic>
      <p:pic>
        <p:nvPicPr>
          <p:cNvPr id="16" name="Afbeelding 15">
            <a:extLst>
              <a:ext uri="{FF2B5EF4-FFF2-40B4-BE49-F238E27FC236}">
                <a16:creationId xmlns:a16="http://schemas.microsoft.com/office/drawing/2014/main" id="{9D94CB89-167F-6C41-9429-32DEDF65DD08}"/>
              </a:ext>
            </a:extLst>
          </p:cNvPr>
          <p:cNvPicPr>
            <a:picLocks noChangeAspect="1"/>
          </p:cNvPicPr>
          <p:nvPr/>
        </p:nvPicPr>
        <p:blipFill>
          <a:blip r:embed="rId12"/>
          <a:stretch>
            <a:fillRect/>
          </a:stretch>
        </p:blipFill>
        <p:spPr>
          <a:xfrm>
            <a:off x="5344999" y="2577331"/>
            <a:ext cx="1428333" cy="1428333"/>
          </a:xfrm>
          <a:prstGeom prst="rect">
            <a:avLst/>
          </a:prstGeom>
        </p:spPr>
      </p:pic>
      <p:pic>
        <p:nvPicPr>
          <p:cNvPr id="18" name="Afbeelding 17">
            <a:extLst>
              <a:ext uri="{FF2B5EF4-FFF2-40B4-BE49-F238E27FC236}">
                <a16:creationId xmlns:a16="http://schemas.microsoft.com/office/drawing/2014/main" id="{37D9E7C2-A869-F9F5-A5E0-659172470D3E}"/>
              </a:ext>
            </a:extLst>
          </p:cNvPr>
          <p:cNvPicPr>
            <a:picLocks noChangeAspect="1"/>
          </p:cNvPicPr>
          <p:nvPr/>
        </p:nvPicPr>
        <p:blipFill>
          <a:blip r:embed="rId13"/>
          <a:stretch>
            <a:fillRect/>
          </a:stretch>
        </p:blipFill>
        <p:spPr>
          <a:xfrm>
            <a:off x="3188437" y="2569212"/>
            <a:ext cx="1682919" cy="1432599"/>
          </a:xfrm>
          <a:prstGeom prst="rect">
            <a:avLst/>
          </a:prstGeom>
        </p:spPr>
      </p:pic>
      <p:sp>
        <p:nvSpPr>
          <p:cNvPr id="4" name="Tekstvak 3">
            <a:extLst>
              <a:ext uri="{FF2B5EF4-FFF2-40B4-BE49-F238E27FC236}">
                <a16:creationId xmlns:a16="http://schemas.microsoft.com/office/drawing/2014/main" id="{9D0E78CB-B151-8A42-F0D6-87439A4D1BEC}"/>
              </a:ext>
            </a:extLst>
          </p:cNvPr>
          <p:cNvSpPr txBox="1"/>
          <p:nvPr/>
        </p:nvSpPr>
        <p:spPr>
          <a:xfrm>
            <a:off x="11627896" y="6523349"/>
            <a:ext cx="494973" cy="369332"/>
          </a:xfrm>
          <a:prstGeom prst="rect">
            <a:avLst/>
          </a:prstGeom>
          <a:noFill/>
        </p:spPr>
        <p:txBody>
          <a:bodyPr wrap="square" rtlCol="0">
            <a:spAutoFit/>
          </a:bodyPr>
          <a:lstStyle/>
          <a:p>
            <a:r>
              <a:rPr lang="nl-NL" dirty="0"/>
              <a:t>52</a:t>
            </a:r>
          </a:p>
        </p:txBody>
      </p:sp>
    </p:spTree>
    <p:extLst>
      <p:ext uri="{BB962C8B-B14F-4D97-AF65-F5344CB8AC3E}">
        <p14:creationId xmlns:p14="http://schemas.microsoft.com/office/powerpoint/2010/main" val="126644572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B53B8-0910-188D-B87F-E9C5C4360BB6}"/>
              </a:ext>
            </a:extLst>
          </p:cNvPr>
          <p:cNvSpPr>
            <a:spLocks noGrp="1"/>
          </p:cNvSpPr>
          <p:nvPr>
            <p:ph type="title"/>
          </p:nvPr>
        </p:nvSpPr>
        <p:spPr>
          <a:xfrm>
            <a:off x="1612229" y="1035423"/>
            <a:ext cx="5871443" cy="2393577"/>
          </a:xfrm>
        </p:spPr>
        <p:txBody>
          <a:bodyPr>
            <a:noAutofit/>
          </a:bodyPr>
          <a:lstStyle/>
          <a:p>
            <a:pPr algn="ctr"/>
            <a:r>
              <a:rPr lang="nl-NL" sz="6600" dirty="0">
                <a:solidFill>
                  <a:schemeClr val="tx1"/>
                </a:solidFill>
              </a:rPr>
              <a:t>Bedankt </a:t>
            </a:r>
            <a:br>
              <a:rPr lang="nl-NL" sz="6600" dirty="0">
                <a:solidFill>
                  <a:schemeClr val="tx1"/>
                </a:solidFill>
              </a:rPr>
            </a:br>
            <a:r>
              <a:rPr lang="nl-NL" sz="4800" dirty="0">
                <a:solidFill>
                  <a:schemeClr val="tx1"/>
                </a:solidFill>
              </a:rPr>
              <a:t>voor uw interesse</a:t>
            </a:r>
          </a:p>
        </p:txBody>
      </p:sp>
      <p:pic>
        <p:nvPicPr>
          <p:cNvPr id="6" name="Afbeelding 5">
            <a:extLst>
              <a:ext uri="{FF2B5EF4-FFF2-40B4-BE49-F238E27FC236}">
                <a16:creationId xmlns:a16="http://schemas.microsoft.com/office/drawing/2014/main" id="{C3CD30A0-4889-0A0F-14E9-1E3BCB9318FE}"/>
              </a:ext>
            </a:extLst>
          </p:cNvPr>
          <p:cNvPicPr>
            <a:picLocks noChangeAspect="1"/>
          </p:cNvPicPr>
          <p:nvPr/>
        </p:nvPicPr>
        <p:blipFill>
          <a:blip r:embed="rId3"/>
          <a:stretch>
            <a:fillRect/>
          </a:stretch>
        </p:blipFill>
        <p:spPr>
          <a:xfrm>
            <a:off x="7986055" y="744021"/>
            <a:ext cx="3487470" cy="1365025"/>
          </a:xfrm>
          <a:prstGeom prst="rect">
            <a:avLst/>
          </a:prstGeom>
        </p:spPr>
      </p:pic>
      <p:pic>
        <p:nvPicPr>
          <p:cNvPr id="13" name="Afbeelding 12">
            <a:extLst>
              <a:ext uri="{FF2B5EF4-FFF2-40B4-BE49-F238E27FC236}">
                <a16:creationId xmlns:a16="http://schemas.microsoft.com/office/drawing/2014/main" id="{48DF9AD4-EA61-2AA6-EF61-1E80ED976F71}"/>
              </a:ext>
            </a:extLst>
          </p:cNvPr>
          <p:cNvPicPr>
            <a:picLocks noChangeAspect="1"/>
          </p:cNvPicPr>
          <p:nvPr/>
        </p:nvPicPr>
        <p:blipFill>
          <a:blip r:embed="rId4"/>
          <a:stretch>
            <a:fillRect/>
          </a:stretch>
        </p:blipFill>
        <p:spPr>
          <a:xfrm>
            <a:off x="10170802" y="5192420"/>
            <a:ext cx="982189" cy="1197670"/>
          </a:xfrm>
          <a:prstGeom prst="rect">
            <a:avLst/>
          </a:prstGeom>
        </p:spPr>
      </p:pic>
      <p:pic>
        <p:nvPicPr>
          <p:cNvPr id="17" name="Afbeelding 16">
            <a:extLst>
              <a:ext uri="{FF2B5EF4-FFF2-40B4-BE49-F238E27FC236}">
                <a16:creationId xmlns:a16="http://schemas.microsoft.com/office/drawing/2014/main" id="{A469F31C-7273-9977-C24C-5281790F768F}"/>
              </a:ext>
            </a:extLst>
          </p:cNvPr>
          <p:cNvPicPr>
            <a:picLocks noChangeAspect="1"/>
          </p:cNvPicPr>
          <p:nvPr/>
        </p:nvPicPr>
        <p:blipFill>
          <a:blip r:embed="rId5"/>
          <a:stretch>
            <a:fillRect/>
          </a:stretch>
        </p:blipFill>
        <p:spPr>
          <a:xfrm>
            <a:off x="1390832" y="3212970"/>
            <a:ext cx="6629400" cy="1381125"/>
          </a:xfrm>
          <a:prstGeom prst="rect">
            <a:avLst/>
          </a:prstGeom>
        </p:spPr>
      </p:pic>
      <p:pic>
        <p:nvPicPr>
          <p:cNvPr id="18" name="Afbeelding 17">
            <a:extLst>
              <a:ext uri="{FF2B5EF4-FFF2-40B4-BE49-F238E27FC236}">
                <a16:creationId xmlns:a16="http://schemas.microsoft.com/office/drawing/2014/main" id="{5A4C7C46-0EA7-55C1-CC59-419003E6B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0802" y="4464424"/>
            <a:ext cx="1488429" cy="543292"/>
          </a:xfrm>
          <a:prstGeom prst="rect">
            <a:avLst/>
          </a:prstGeom>
        </p:spPr>
      </p:pic>
      <p:pic>
        <p:nvPicPr>
          <p:cNvPr id="19" name="Afbeelding 18">
            <a:extLst>
              <a:ext uri="{FF2B5EF4-FFF2-40B4-BE49-F238E27FC236}">
                <a16:creationId xmlns:a16="http://schemas.microsoft.com/office/drawing/2014/main" id="{25438216-97A0-8F54-B20E-7796CCB854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11" y="615165"/>
            <a:ext cx="1519896" cy="1635352"/>
          </a:xfrm>
          <a:prstGeom prst="rect">
            <a:avLst/>
          </a:prstGeom>
        </p:spPr>
      </p:pic>
      <p:pic>
        <p:nvPicPr>
          <p:cNvPr id="3" name="Graphic 2" descr="Roos">
            <a:extLst>
              <a:ext uri="{FF2B5EF4-FFF2-40B4-BE49-F238E27FC236}">
                <a16:creationId xmlns:a16="http://schemas.microsoft.com/office/drawing/2014/main" id="{ABA8489F-A1F2-07E3-7097-E53792B7A8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6622330"/>
            <a:ext cx="235670" cy="235670"/>
          </a:xfrm>
          <a:prstGeom prst="rect">
            <a:avLst/>
          </a:prstGeom>
        </p:spPr>
      </p:pic>
      <p:pic>
        <p:nvPicPr>
          <p:cNvPr id="4" name="Afbeelding 3">
            <a:extLst>
              <a:ext uri="{FF2B5EF4-FFF2-40B4-BE49-F238E27FC236}">
                <a16:creationId xmlns:a16="http://schemas.microsoft.com/office/drawing/2014/main" id="{CE2E3DAC-3300-F92C-7C28-259ED13CF065}"/>
              </a:ext>
            </a:extLst>
          </p:cNvPr>
          <p:cNvPicPr>
            <a:picLocks noChangeAspect="1"/>
          </p:cNvPicPr>
          <p:nvPr/>
        </p:nvPicPr>
        <p:blipFill>
          <a:blip r:embed="rId10"/>
          <a:stretch>
            <a:fillRect/>
          </a:stretch>
        </p:blipFill>
        <p:spPr>
          <a:xfrm>
            <a:off x="10170802" y="3407432"/>
            <a:ext cx="1163051" cy="872288"/>
          </a:xfrm>
          <a:prstGeom prst="rect">
            <a:avLst/>
          </a:prstGeom>
        </p:spPr>
      </p:pic>
      <p:sp>
        <p:nvSpPr>
          <p:cNvPr id="7" name="Tekstvak 6">
            <a:extLst>
              <a:ext uri="{FF2B5EF4-FFF2-40B4-BE49-F238E27FC236}">
                <a16:creationId xmlns:a16="http://schemas.microsoft.com/office/drawing/2014/main" id="{DD2DA966-0025-D6C2-B88C-3A3DD700DDE0}"/>
              </a:ext>
            </a:extLst>
          </p:cNvPr>
          <p:cNvSpPr txBox="1"/>
          <p:nvPr/>
        </p:nvSpPr>
        <p:spPr>
          <a:xfrm>
            <a:off x="10170802" y="2292172"/>
            <a:ext cx="1302723" cy="923330"/>
          </a:xfrm>
          <a:prstGeom prst="rect">
            <a:avLst/>
          </a:prstGeom>
          <a:noFill/>
        </p:spPr>
        <p:txBody>
          <a:bodyPr wrap="square">
            <a:spAutoFit/>
          </a:bodyPr>
          <a:lstStyle/>
          <a:p>
            <a:r>
              <a:rPr lang="nl-NL" sz="900" b="0" i="0" dirty="0">
                <a:solidFill>
                  <a:srgbClr val="000000"/>
                </a:solidFill>
                <a:effectLst/>
                <a:highlight>
                  <a:srgbClr val="FFFFFF"/>
                </a:highlight>
                <a:latin typeface="RO Serif"/>
              </a:rPr>
              <a:t>Rijksinstituut voor Volksgezondheid</a:t>
            </a:r>
            <a:br>
              <a:rPr lang="nl-NL" sz="900" b="0" i="0" dirty="0">
                <a:solidFill>
                  <a:srgbClr val="000000"/>
                </a:solidFill>
                <a:effectLst/>
                <a:highlight>
                  <a:srgbClr val="FFFFFF"/>
                </a:highlight>
                <a:latin typeface="RO Serif"/>
              </a:rPr>
            </a:br>
            <a:r>
              <a:rPr lang="nl-NL" sz="900" b="0" i="0" dirty="0">
                <a:solidFill>
                  <a:srgbClr val="000000"/>
                </a:solidFill>
                <a:effectLst/>
                <a:highlight>
                  <a:srgbClr val="FFFFFF"/>
                </a:highlight>
                <a:latin typeface="RO Serif"/>
              </a:rPr>
              <a:t>en Milieu </a:t>
            </a:r>
          </a:p>
          <a:p>
            <a:r>
              <a:rPr lang="nl-NL" sz="900" b="0" i="1" dirty="0">
                <a:solidFill>
                  <a:srgbClr val="000000"/>
                </a:solidFill>
                <a:effectLst/>
                <a:highlight>
                  <a:srgbClr val="FFFFFF"/>
                </a:highlight>
                <a:latin typeface="RO Serif"/>
              </a:rPr>
              <a:t>Ministerie van Volksgezondheid,</a:t>
            </a:r>
            <a:br>
              <a:rPr lang="nl-NL" sz="900" b="0" i="1" dirty="0">
                <a:solidFill>
                  <a:srgbClr val="000000"/>
                </a:solidFill>
                <a:effectLst/>
                <a:highlight>
                  <a:srgbClr val="FFFFFF"/>
                </a:highlight>
                <a:latin typeface="RO Serif"/>
              </a:rPr>
            </a:br>
            <a:r>
              <a:rPr lang="nl-NL" sz="900" b="0" i="1" dirty="0">
                <a:solidFill>
                  <a:srgbClr val="000000"/>
                </a:solidFill>
                <a:effectLst/>
                <a:highlight>
                  <a:srgbClr val="FFFFFF"/>
                </a:highlight>
                <a:latin typeface="RO Serif"/>
              </a:rPr>
              <a:t>Welzijn en Sport</a:t>
            </a:r>
            <a:endParaRPr lang="nl-NL" sz="900" dirty="0"/>
          </a:p>
        </p:txBody>
      </p:sp>
      <p:pic>
        <p:nvPicPr>
          <p:cNvPr id="8" name="Afbeelding 7">
            <a:extLst>
              <a:ext uri="{FF2B5EF4-FFF2-40B4-BE49-F238E27FC236}">
                <a16:creationId xmlns:a16="http://schemas.microsoft.com/office/drawing/2014/main" id="{1FC700A1-31A2-E4E0-BCCB-4E260C48A5A0}"/>
              </a:ext>
            </a:extLst>
          </p:cNvPr>
          <p:cNvPicPr>
            <a:picLocks noChangeAspect="1"/>
          </p:cNvPicPr>
          <p:nvPr/>
        </p:nvPicPr>
        <p:blipFill>
          <a:blip r:embed="rId11"/>
          <a:stretch>
            <a:fillRect/>
          </a:stretch>
        </p:blipFill>
        <p:spPr>
          <a:xfrm>
            <a:off x="527411" y="5415195"/>
            <a:ext cx="4178121" cy="974895"/>
          </a:xfrm>
          <a:prstGeom prst="rect">
            <a:avLst/>
          </a:prstGeom>
        </p:spPr>
      </p:pic>
      <p:sp>
        <p:nvSpPr>
          <p:cNvPr id="5" name="Tekstvak 4">
            <a:extLst>
              <a:ext uri="{FF2B5EF4-FFF2-40B4-BE49-F238E27FC236}">
                <a16:creationId xmlns:a16="http://schemas.microsoft.com/office/drawing/2014/main" id="{308BB95C-A3DC-F5E2-03B0-67EF4A1378DD}"/>
              </a:ext>
            </a:extLst>
          </p:cNvPr>
          <p:cNvSpPr txBox="1"/>
          <p:nvPr/>
        </p:nvSpPr>
        <p:spPr>
          <a:xfrm>
            <a:off x="11591606" y="6488668"/>
            <a:ext cx="494973" cy="369332"/>
          </a:xfrm>
          <a:prstGeom prst="rect">
            <a:avLst/>
          </a:prstGeom>
          <a:noFill/>
        </p:spPr>
        <p:txBody>
          <a:bodyPr wrap="square" rtlCol="0">
            <a:spAutoFit/>
          </a:bodyPr>
          <a:lstStyle/>
          <a:p>
            <a:r>
              <a:rPr lang="nl-NL" dirty="0"/>
              <a:t>53</a:t>
            </a:r>
          </a:p>
        </p:txBody>
      </p:sp>
      <p:sp>
        <p:nvSpPr>
          <p:cNvPr id="9" name="Tekstvak 8">
            <a:extLst>
              <a:ext uri="{FF2B5EF4-FFF2-40B4-BE49-F238E27FC236}">
                <a16:creationId xmlns:a16="http://schemas.microsoft.com/office/drawing/2014/main" id="{BB89B599-0DA2-2446-83C6-5C3DF377057B}"/>
              </a:ext>
            </a:extLst>
          </p:cNvPr>
          <p:cNvSpPr txBox="1"/>
          <p:nvPr/>
        </p:nvSpPr>
        <p:spPr>
          <a:xfrm>
            <a:off x="475562" y="4768864"/>
            <a:ext cx="4281818" cy="646331"/>
          </a:xfrm>
          <a:prstGeom prst="rect">
            <a:avLst/>
          </a:prstGeom>
          <a:noFill/>
        </p:spPr>
        <p:txBody>
          <a:bodyPr wrap="square" rtlCol="0">
            <a:spAutoFit/>
          </a:bodyPr>
          <a:lstStyle/>
          <a:p>
            <a:r>
              <a:rPr lang="nl-NL" dirty="0">
                <a:solidFill>
                  <a:srgbClr val="FFC000"/>
                </a:solidFill>
              </a:rPr>
              <a:t>Bedankt voor de toestemming voor het gebruik van de  afbeeldingen</a:t>
            </a:r>
          </a:p>
        </p:txBody>
      </p:sp>
      <p:sp>
        <p:nvSpPr>
          <p:cNvPr id="10" name="Tekstvak 9">
            <a:extLst>
              <a:ext uri="{FF2B5EF4-FFF2-40B4-BE49-F238E27FC236}">
                <a16:creationId xmlns:a16="http://schemas.microsoft.com/office/drawing/2014/main" id="{3D64079A-AE36-C8D3-7235-ED0835E4E0B6}"/>
              </a:ext>
            </a:extLst>
          </p:cNvPr>
          <p:cNvSpPr txBox="1"/>
          <p:nvPr/>
        </p:nvSpPr>
        <p:spPr>
          <a:xfrm>
            <a:off x="7308355" y="303645"/>
            <a:ext cx="4428016" cy="400110"/>
          </a:xfrm>
          <a:prstGeom prst="rect">
            <a:avLst/>
          </a:prstGeom>
          <a:noFill/>
        </p:spPr>
        <p:txBody>
          <a:bodyPr wrap="square" rtlCol="0">
            <a:spAutoFit/>
          </a:bodyPr>
          <a:lstStyle/>
          <a:p>
            <a:r>
              <a:rPr lang="nl-NL" sz="2000" dirty="0">
                <a:solidFill>
                  <a:srgbClr val="FFC000"/>
                </a:solidFill>
              </a:rPr>
              <a:t>Kennis vergaring en verificatie via web :</a:t>
            </a:r>
          </a:p>
        </p:txBody>
      </p:sp>
      <p:pic>
        <p:nvPicPr>
          <p:cNvPr id="12" name="Afbeelding 11">
            <a:extLst>
              <a:ext uri="{FF2B5EF4-FFF2-40B4-BE49-F238E27FC236}">
                <a16:creationId xmlns:a16="http://schemas.microsoft.com/office/drawing/2014/main" id="{22B09F3B-56EF-B75C-0036-4A8197050563}"/>
              </a:ext>
            </a:extLst>
          </p:cNvPr>
          <p:cNvPicPr>
            <a:picLocks noChangeAspect="1"/>
          </p:cNvPicPr>
          <p:nvPr/>
        </p:nvPicPr>
        <p:blipFill>
          <a:blip r:embed="rId12"/>
          <a:stretch>
            <a:fillRect/>
          </a:stretch>
        </p:blipFill>
        <p:spPr>
          <a:xfrm>
            <a:off x="7986055" y="6128500"/>
            <a:ext cx="2012230" cy="261590"/>
          </a:xfrm>
          <a:prstGeom prst="rect">
            <a:avLst/>
          </a:prstGeom>
        </p:spPr>
      </p:pic>
      <p:pic>
        <p:nvPicPr>
          <p:cNvPr id="15" name="Afbeelding 14">
            <a:extLst>
              <a:ext uri="{FF2B5EF4-FFF2-40B4-BE49-F238E27FC236}">
                <a16:creationId xmlns:a16="http://schemas.microsoft.com/office/drawing/2014/main" id="{0BD699FC-1BFD-F51A-B807-C02EAFE8E0A2}"/>
              </a:ext>
            </a:extLst>
          </p:cNvPr>
          <p:cNvPicPr>
            <a:picLocks noChangeAspect="1"/>
          </p:cNvPicPr>
          <p:nvPr/>
        </p:nvPicPr>
        <p:blipFill>
          <a:blip r:embed="rId13"/>
          <a:stretch>
            <a:fillRect/>
          </a:stretch>
        </p:blipFill>
        <p:spPr>
          <a:xfrm>
            <a:off x="8059918" y="5703295"/>
            <a:ext cx="1938367" cy="387673"/>
          </a:xfrm>
          <a:prstGeom prst="rect">
            <a:avLst/>
          </a:prstGeom>
        </p:spPr>
      </p:pic>
      <p:pic>
        <p:nvPicPr>
          <p:cNvPr id="22" name="Graphic 21">
            <a:extLst>
              <a:ext uri="{FF2B5EF4-FFF2-40B4-BE49-F238E27FC236}">
                <a16:creationId xmlns:a16="http://schemas.microsoft.com/office/drawing/2014/main" id="{B3DF8D8C-12A1-DC60-87CF-BD76A8D71EB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81476" y="3271208"/>
            <a:ext cx="1924050" cy="457200"/>
          </a:xfrm>
          <a:prstGeom prst="rect">
            <a:avLst/>
          </a:prstGeom>
        </p:spPr>
      </p:pic>
      <p:pic>
        <p:nvPicPr>
          <p:cNvPr id="24" name="Graphic 23">
            <a:extLst>
              <a:ext uri="{FF2B5EF4-FFF2-40B4-BE49-F238E27FC236}">
                <a16:creationId xmlns:a16="http://schemas.microsoft.com/office/drawing/2014/main" id="{3A3D9718-B741-2F0D-4D47-80C1F3FE600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49195" y="5055374"/>
            <a:ext cx="1885950" cy="514350"/>
          </a:xfrm>
          <a:prstGeom prst="rect">
            <a:avLst/>
          </a:prstGeom>
        </p:spPr>
      </p:pic>
      <p:pic>
        <p:nvPicPr>
          <p:cNvPr id="28" name="Graphic 27">
            <a:extLst>
              <a:ext uri="{FF2B5EF4-FFF2-40B4-BE49-F238E27FC236}">
                <a16:creationId xmlns:a16="http://schemas.microsoft.com/office/drawing/2014/main" id="{CF4E7F5A-A257-ECFA-6751-83C83613DF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81476" y="2165251"/>
            <a:ext cx="2498295" cy="994544"/>
          </a:xfrm>
          <a:prstGeom prst="rect">
            <a:avLst/>
          </a:prstGeom>
        </p:spPr>
      </p:pic>
      <p:pic>
        <p:nvPicPr>
          <p:cNvPr id="30" name="Graphic 29">
            <a:extLst>
              <a:ext uri="{FF2B5EF4-FFF2-40B4-BE49-F238E27FC236}">
                <a16:creationId xmlns:a16="http://schemas.microsoft.com/office/drawing/2014/main" id="{543BB0FF-0C62-32A6-61A0-30C81FF2AE0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81476" y="3833014"/>
            <a:ext cx="1809750" cy="476250"/>
          </a:xfrm>
          <a:prstGeom prst="rect">
            <a:avLst/>
          </a:prstGeom>
        </p:spPr>
      </p:pic>
      <p:pic>
        <p:nvPicPr>
          <p:cNvPr id="38" name="Afbeelding 37">
            <a:extLst>
              <a:ext uri="{FF2B5EF4-FFF2-40B4-BE49-F238E27FC236}">
                <a16:creationId xmlns:a16="http://schemas.microsoft.com/office/drawing/2014/main" id="{B3A1667D-3FDE-A00F-85E6-8B95E6B78212}"/>
              </a:ext>
            </a:extLst>
          </p:cNvPr>
          <p:cNvPicPr>
            <a:picLocks noChangeAspect="1"/>
          </p:cNvPicPr>
          <p:nvPr/>
        </p:nvPicPr>
        <p:blipFill>
          <a:blip r:embed="rId22"/>
          <a:stretch>
            <a:fillRect/>
          </a:stretch>
        </p:blipFill>
        <p:spPr>
          <a:xfrm>
            <a:off x="8049194" y="4425535"/>
            <a:ext cx="1765581" cy="479034"/>
          </a:xfrm>
          <a:prstGeom prst="rect">
            <a:avLst/>
          </a:prstGeom>
        </p:spPr>
      </p:pic>
      <p:sp>
        <p:nvSpPr>
          <p:cNvPr id="39" name="Tekstvak 38">
            <a:extLst>
              <a:ext uri="{FF2B5EF4-FFF2-40B4-BE49-F238E27FC236}">
                <a16:creationId xmlns:a16="http://schemas.microsoft.com/office/drawing/2014/main" id="{53F0A078-8B4A-C40F-4F53-8F28A85E68AF}"/>
              </a:ext>
            </a:extLst>
          </p:cNvPr>
          <p:cNvSpPr txBox="1"/>
          <p:nvPr/>
        </p:nvSpPr>
        <p:spPr>
          <a:xfrm>
            <a:off x="9338381" y="5267178"/>
            <a:ext cx="476395" cy="369332"/>
          </a:xfrm>
          <a:prstGeom prst="rect">
            <a:avLst/>
          </a:prstGeom>
          <a:noFill/>
        </p:spPr>
        <p:txBody>
          <a:bodyPr wrap="square" rtlCol="0">
            <a:spAutoFit/>
          </a:bodyPr>
          <a:lstStyle/>
          <a:p>
            <a:r>
              <a:rPr lang="nl-NL" dirty="0"/>
              <a:t>FD</a:t>
            </a:r>
          </a:p>
        </p:txBody>
      </p:sp>
    </p:spTree>
    <p:extLst>
      <p:ext uri="{BB962C8B-B14F-4D97-AF65-F5344CB8AC3E}">
        <p14:creationId xmlns:p14="http://schemas.microsoft.com/office/powerpoint/2010/main" val="173323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Algemene indruk :</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4495801" cy="4333974"/>
          </a:xfrm>
        </p:spPr>
        <p:txBody>
          <a:bodyPr>
            <a:normAutofit/>
          </a:bodyPr>
          <a:lstStyle/>
          <a:p>
            <a:r>
              <a:rPr lang="nl-NL" dirty="0">
                <a:solidFill>
                  <a:srgbClr val="00B0F0"/>
                </a:solidFill>
              </a:rPr>
              <a:t>Wat is de houding van het dier ?</a:t>
            </a:r>
          </a:p>
          <a:p>
            <a:r>
              <a:rPr lang="nl-NL" dirty="0">
                <a:solidFill>
                  <a:srgbClr val="00B0F0"/>
                </a:solidFill>
              </a:rPr>
              <a:t>Is er verandering in houding ?</a:t>
            </a:r>
          </a:p>
          <a:p>
            <a:r>
              <a:rPr lang="nl-NL" dirty="0">
                <a:solidFill>
                  <a:srgbClr val="00B0F0"/>
                </a:solidFill>
              </a:rPr>
              <a:t>Hoe is het gedrag van het dier ?</a:t>
            </a:r>
          </a:p>
          <a:p>
            <a:r>
              <a:rPr lang="nl-NL" dirty="0">
                <a:solidFill>
                  <a:srgbClr val="00B0F0"/>
                </a:solidFill>
              </a:rPr>
              <a:t>Is er verandering in het gedrag ?</a:t>
            </a:r>
          </a:p>
          <a:p>
            <a:r>
              <a:rPr lang="nl-NL" dirty="0">
                <a:solidFill>
                  <a:srgbClr val="00B0F0"/>
                </a:solidFill>
              </a:rPr>
              <a:t>Hoe beweegt het dier ?</a:t>
            </a:r>
          </a:p>
          <a:p>
            <a:r>
              <a:rPr lang="nl-NL" dirty="0">
                <a:solidFill>
                  <a:srgbClr val="00B0F0"/>
                </a:solidFill>
              </a:rPr>
              <a:t>Hoe reageert het dier ?</a:t>
            </a:r>
          </a:p>
          <a:p>
            <a:r>
              <a:rPr lang="nl-NL" dirty="0">
                <a:solidFill>
                  <a:srgbClr val="00B0F0"/>
                </a:solidFill>
              </a:rPr>
              <a:t>Hoe ziet het dier eruit ?</a:t>
            </a:r>
          </a:p>
          <a:p>
            <a:r>
              <a:rPr lang="nl-NL" dirty="0">
                <a:solidFill>
                  <a:srgbClr val="00B0F0"/>
                </a:solidFill>
              </a:rPr>
              <a:t>Hoe is de alertheid ?</a:t>
            </a:r>
          </a:p>
          <a:p>
            <a:r>
              <a:rPr lang="nl-NL" dirty="0">
                <a:solidFill>
                  <a:srgbClr val="00B0F0"/>
                </a:solidFill>
              </a:rPr>
              <a:t>Is er gewichtsverlies ?</a:t>
            </a:r>
          </a:p>
          <a:p>
            <a:endParaRPr lang="nl-NL" dirty="0">
              <a:solidFill>
                <a:srgbClr val="00B050"/>
              </a:solidFill>
            </a:endParaRP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7" name="Tijdelijke aanduiding voor inhoud 2">
            <a:extLst>
              <a:ext uri="{FF2B5EF4-FFF2-40B4-BE49-F238E27FC236}">
                <a16:creationId xmlns:a16="http://schemas.microsoft.com/office/drawing/2014/main" id="{533AC57E-0FFF-D083-9922-32494BF1FC5C}"/>
              </a:ext>
            </a:extLst>
          </p:cNvPr>
          <p:cNvSpPr txBox="1">
            <a:spLocks/>
          </p:cNvSpPr>
          <p:nvPr/>
        </p:nvSpPr>
        <p:spPr>
          <a:xfrm>
            <a:off x="6553200" y="2124160"/>
            <a:ext cx="2110033" cy="2311028"/>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nl-NL" dirty="0">
                <a:solidFill>
                  <a:srgbClr val="0070C0"/>
                </a:solidFill>
              </a:rPr>
              <a:t>Pijn !</a:t>
            </a:r>
          </a:p>
          <a:p>
            <a:r>
              <a:rPr lang="nl-NL" dirty="0">
                <a:solidFill>
                  <a:srgbClr val="0070C0"/>
                </a:solidFill>
              </a:rPr>
              <a:t>Kwetsuur !</a:t>
            </a:r>
          </a:p>
          <a:p>
            <a:r>
              <a:rPr lang="nl-NL" dirty="0">
                <a:solidFill>
                  <a:srgbClr val="0070C0"/>
                </a:solidFill>
              </a:rPr>
              <a:t>Verstoring ! </a:t>
            </a:r>
          </a:p>
          <a:p>
            <a:r>
              <a:rPr lang="nl-NL" dirty="0">
                <a:solidFill>
                  <a:srgbClr val="0070C0"/>
                </a:solidFill>
              </a:rPr>
              <a:t>Stress !</a:t>
            </a:r>
          </a:p>
          <a:p>
            <a:endParaRPr lang="nl-NL" dirty="0">
              <a:solidFill>
                <a:srgbClr val="00B050"/>
              </a:solidFill>
            </a:endParaRPr>
          </a:p>
        </p:txBody>
      </p:sp>
      <p:sp>
        <p:nvSpPr>
          <p:cNvPr id="4" name="Tekstvak 3">
            <a:extLst>
              <a:ext uri="{FF2B5EF4-FFF2-40B4-BE49-F238E27FC236}">
                <a16:creationId xmlns:a16="http://schemas.microsoft.com/office/drawing/2014/main" id="{BA59B813-E1B6-B4A5-E789-0C58D78ECFE6}"/>
              </a:ext>
            </a:extLst>
          </p:cNvPr>
          <p:cNvSpPr txBox="1"/>
          <p:nvPr/>
        </p:nvSpPr>
        <p:spPr>
          <a:xfrm>
            <a:off x="6553200" y="4694489"/>
            <a:ext cx="4495801" cy="1015663"/>
          </a:xfrm>
          <a:prstGeom prst="rect">
            <a:avLst/>
          </a:prstGeom>
          <a:noFill/>
        </p:spPr>
        <p:txBody>
          <a:bodyPr wrap="square" rtlCol="0">
            <a:spAutoFit/>
          </a:bodyPr>
          <a:lstStyle/>
          <a:p>
            <a:r>
              <a:rPr lang="nl-NL" sz="2000" b="1" i="1" dirty="0"/>
              <a:t>Wees bewust van :</a:t>
            </a:r>
          </a:p>
          <a:p>
            <a:r>
              <a:rPr lang="nl-NL" sz="2000" b="1" i="1" dirty="0"/>
              <a:t>Wat was en is de situatie van het dier (waarvan, waaruit, waarin, waarmee)</a:t>
            </a:r>
          </a:p>
        </p:txBody>
      </p:sp>
      <p:pic>
        <p:nvPicPr>
          <p:cNvPr id="5" name="Graphic 4" descr="Roos">
            <a:extLst>
              <a:ext uri="{FF2B5EF4-FFF2-40B4-BE49-F238E27FC236}">
                <a16:creationId xmlns:a16="http://schemas.microsoft.com/office/drawing/2014/main" id="{67A645AA-419F-6646-D3C4-EAC2CD6EBB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9" name="Tijdelijke aanduiding voor inhoud 2">
            <a:extLst>
              <a:ext uri="{FF2B5EF4-FFF2-40B4-BE49-F238E27FC236}">
                <a16:creationId xmlns:a16="http://schemas.microsoft.com/office/drawing/2014/main" id="{F95D3CFC-19FB-1D6C-364C-88FD890428EE}"/>
              </a:ext>
            </a:extLst>
          </p:cNvPr>
          <p:cNvSpPr txBox="1">
            <a:spLocks/>
          </p:cNvSpPr>
          <p:nvPr/>
        </p:nvSpPr>
        <p:spPr>
          <a:xfrm>
            <a:off x="8663233" y="2124161"/>
            <a:ext cx="2355287" cy="231415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endParaRPr lang="nl-NL" dirty="0">
              <a:solidFill>
                <a:srgbClr val="00B050"/>
              </a:solidFill>
            </a:endParaRPr>
          </a:p>
          <a:p>
            <a:r>
              <a:rPr lang="nl-NL" dirty="0">
                <a:solidFill>
                  <a:srgbClr val="FFC000"/>
                </a:solidFill>
              </a:rPr>
              <a:t>Slechte conditie</a:t>
            </a:r>
          </a:p>
          <a:p>
            <a:endParaRPr lang="nl-NL" dirty="0">
              <a:solidFill>
                <a:srgbClr val="FFC000"/>
              </a:solidFill>
            </a:endParaRPr>
          </a:p>
          <a:p>
            <a:endParaRPr lang="nl-NL" dirty="0">
              <a:solidFill>
                <a:srgbClr val="FFC000"/>
              </a:solidFill>
            </a:endParaRPr>
          </a:p>
          <a:p>
            <a:r>
              <a:rPr lang="nl-NL" dirty="0">
                <a:solidFill>
                  <a:srgbClr val="FF0000"/>
                </a:solidFill>
              </a:rPr>
              <a:t>Obesitas</a:t>
            </a:r>
          </a:p>
        </p:txBody>
      </p:sp>
      <p:sp>
        <p:nvSpPr>
          <p:cNvPr id="8" name="Tekstvak 7">
            <a:extLst>
              <a:ext uri="{FF2B5EF4-FFF2-40B4-BE49-F238E27FC236}">
                <a16:creationId xmlns:a16="http://schemas.microsoft.com/office/drawing/2014/main" id="{A7D4B3E8-8928-243D-DCAE-DA87DCA64579}"/>
              </a:ext>
            </a:extLst>
          </p:cNvPr>
          <p:cNvSpPr txBox="1"/>
          <p:nvPr/>
        </p:nvSpPr>
        <p:spPr>
          <a:xfrm>
            <a:off x="11627896" y="6523349"/>
            <a:ext cx="494973" cy="369332"/>
          </a:xfrm>
          <a:prstGeom prst="rect">
            <a:avLst/>
          </a:prstGeom>
          <a:noFill/>
        </p:spPr>
        <p:txBody>
          <a:bodyPr wrap="square" rtlCol="0">
            <a:spAutoFit/>
          </a:bodyPr>
          <a:lstStyle/>
          <a:p>
            <a:r>
              <a:rPr lang="nl-NL" dirty="0"/>
              <a:t>06</a:t>
            </a:r>
          </a:p>
        </p:txBody>
      </p:sp>
    </p:spTree>
    <p:extLst>
      <p:ext uri="{BB962C8B-B14F-4D97-AF65-F5344CB8AC3E}">
        <p14:creationId xmlns:p14="http://schemas.microsoft.com/office/powerpoint/2010/main" val="249196529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Vacht :</a:t>
            </a:r>
          </a:p>
        </p:txBody>
      </p:sp>
      <p:sp>
        <p:nvSpPr>
          <p:cNvPr id="3" name="Tijdelijke aanduiding voor inhoud 2">
            <a:extLst>
              <a:ext uri="{FF2B5EF4-FFF2-40B4-BE49-F238E27FC236}">
                <a16:creationId xmlns:a16="http://schemas.microsoft.com/office/drawing/2014/main" id="{BF1A4DA9-AC5A-F69F-E203-84814752237C}"/>
              </a:ext>
            </a:extLst>
          </p:cNvPr>
          <p:cNvSpPr>
            <a:spLocks noGrp="1"/>
          </p:cNvSpPr>
          <p:nvPr>
            <p:ph sz="half" idx="1"/>
          </p:nvPr>
        </p:nvSpPr>
        <p:spPr>
          <a:xfrm>
            <a:off x="1142999" y="2057399"/>
            <a:ext cx="6109447" cy="3551549"/>
          </a:xfrm>
        </p:spPr>
        <p:txBody>
          <a:bodyPr/>
          <a:lstStyle/>
          <a:p>
            <a:r>
              <a:rPr lang="nl-NL" dirty="0">
                <a:solidFill>
                  <a:srgbClr val="00B0F0"/>
                </a:solidFill>
              </a:rPr>
              <a:t>Hoe ziet de vacht eruit ?</a:t>
            </a:r>
          </a:p>
          <a:p>
            <a:r>
              <a:rPr lang="nl-NL" dirty="0">
                <a:solidFill>
                  <a:srgbClr val="00B0F0"/>
                </a:solidFill>
              </a:rPr>
              <a:t>Hoe voelt de vacht aan ?</a:t>
            </a:r>
          </a:p>
        </p:txBody>
      </p:sp>
      <p:sp>
        <p:nvSpPr>
          <p:cNvPr id="4" name="Tijdelijke aanduiding voor inhoud 3">
            <a:extLst>
              <a:ext uri="{FF2B5EF4-FFF2-40B4-BE49-F238E27FC236}">
                <a16:creationId xmlns:a16="http://schemas.microsoft.com/office/drawing/2014/main" id="{EABB486A-558A-40AB-2BF0-C7F3FF9C715C}"/>
              </a:ext>
            </a:extLst>
          </p:cNvPr>
          <p:cNvSpPr>
            <a:spLocks noGrp="1"/>
          </p:cNvSpPr>
          <p:nvPr>
            <p:ph sz="half" idx="2"/>
          </p:nvPr>
        </p:nvSpPr>
        <p:spPr>
          <a:xfrm>
            <a:off x="7252446" y="2810435"/>
            <a:ext cx="3527997" cy="2798513"/>
          </a:xfrm>
        </p:spPr>
        <p:txBody>
          <a:bodyPr/>
          <a:lstStyle/>
          <a:p>
            <a:r>
              <a:rPr lang="nl-NL" dirty="0">
                <a:solidFill>
                  <a:srgbClr val="FFC000"/>
                </a:solidFill>
              </a:rPr>
              <a:t>Soort vacht</a:t>
            </a:r>
          </a:p>
          <a:p>
            <a:r>
              <a:rPr lang="nl-NL" dirty="0">
                <a:solidFill>
                  <a:srgbClr val="FFC000"/>
                </a:solidFill>
              </a:rPr>
              <a:t>Verblijf situatie</a:t>
            </a:r>
          </a:p>
          <a:p>
            <a:r>
              <a:rPr lang="nl-NL" dirty="0">
                <a:solidFill>
                  <a:srgbClr val="FFC000"/>
                </a:solidFill>
              </a:rPr>
              <a:t>Leeftijd</a:t>
            </a:r>
          </a:p>
          <a:p>
            <a:r>
              <a:rPr lang="nl-NL" dirty="0">
                <a:solidFill>
                  <a:srgbClr val="FFC000"/>
                </a:solidFill>
              </a:rPr>
              <a:t>Seizoen</a:t>
            </a:r>
          </a:p>
          <a:p>
            <a:r>
              <a:rPr lang="nl-NL" dirty="0">
                <a:solidFill>
                  <a:srgbClr val="FFC000"/>
                </a:solidFill>
              </a:rPr>
              <a:t>Gevecht of liefdes schade</a:t>
            </a:r>
          </a:p>
          <a:p>
            <a:r>
              <a:rPr lang="nl-NL" dirty="0">
                <a:solidFill>
                  <a:srgbClr val="FFC000"/>
                </a:solidFill>
              </a:rPr>
              <a:t>Zelf aangedaan</a:t>
            </a:r>
          </a:p>
          <a:p>
            <a:endParaRPr lang="nl-NL" dirty="0"/>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sp>
        <p:nvSpPr>
          <p:cNvPr id="5" name="Tekstvak 4">
            <a:extLst>
              <a:ext uri="{FF2B5EF4-FFF2-40B4-BE49-F238E27FC236}">
                <a16:creationId xmlns:a16="http://schemas.microsoft.com/office/drawing/2014/main" id="{06250CB7-E29F-D701-3B1B-7B2E4EACAA5F}"/>
              </a:ext>
            </a:extLst>
          </p:cNvPr>
          <p:cNvSpPr txBox="1"/>
          <p:nvPr/>
        </p:nvSpPr>
        <p:spPr>
          <a:xfrm>
            <a:off x="7252446" y="2047972"/>
            <a:ext cx="3527997" cy="369332"/>
          </a:xfrm>
          <a:prstGeom prst="rect">
            <a:avLst/>
          </a:prstGeom>
          <a:noFill/>
        </p:spPr>
        <p:txBody>
          <a:bodyPr wrap="square" rtlCol="0">
            <a:spAutoFit/>
          </a:bodyPr>
          <a:lstStyle/>
          <a:p>
            <a:r>
              <a:rPr lang="nl-NL" dirty="0"/>
              <a:t>Neem in ogenschouw :</a:t>
            </a:r>
          </a:p>
        </p:txBody>
      </p:sp>
      <p:pic>
        <p:nvPicPr>
          <p:cNvPr id="7" name="Graphic 6" descr="Roos">
            <a:extLst>
              <a:ext uri="{FF2B5EF4-FFF2-40B4-BE49-F238E27FC236}">
                <a16:creationId xmlns:a16="http://schemas.microsoft.com/office/drawing/2014/main" id="{CD8BB25A-7EFF-766C-B98A-B6B294CBD0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sp>
        <p:nvSpPr>
          <p:cNvPr id="8" name="Tekstvak 7">
            <a:extLst>
              <a:ext uri="{FF2B5EF4-FFF2-40B4-BE49-F238E27FC236}">
                <a16:creationId xmlns:a16="http://schemas.microsoft.com/office/drawing/2014/main" id="{4FA1C6A4-69FF-B159-5143-019862F34C10}"/>
              </a:ext>
            </a:extLst>
          </p:cNvPr>
          <p:cNvSpPr txBox="1"/>
          <p:nvPr/>
        </p:nvSpPr>
        <p:spPr>
          <a:xfrm>
            <a:off x="11627896" y="6523349"/>
            <a:ext cx="494973" cy="369332"/>
          </a:xfrm>
          <a:prstGeom prst="rect">
            <a:avLst/>
          </a:prstGeom>
          <a:noFill/>
        </p:spPr>
        <p:txBody>
          <a:bodyPr wrap="square" rtlCol="0">
            <a:spAutoFit/>
          </a:bodyPr>
          <a:lstStyle/>
          <a:p>
            <a:r>
              <a:rPr lang="nl-NL" dirty="0"/>
              <a:t>07</a:t>
            </a:r>
          </a:p>
        </p:txBody>
      </p:sp>
      <p:pic>
        <p:nvPicPr>
          <p:cNvPr id="10" name="Afbeelding 9">
            <a:extLst>
              <a:ext uri="{FF2B5EF4-FFF2-40B4-BE49-F238E27FC236}">
                <a16:creationId xmlns:a16="http://schemas.microsoft.com/office/drawing/2014/main" id="{ACB1ED31-DA4B-7C9C-07E3-C754EF398C27}"/>
              </a:ext>
            </a:extLst>
          </p:cNvPr>
          <p:cNvPicPr>
            <a:picLocks noChangeAspect="1"/>
          </p:cNvPicPr>
          <p:nvPr/>
        </p:nvPicPr>
        <p:blipFill>
          <a:blip r:embed="rId7"/>
          <a:stretch>
            <a:fillRect/>
          </a:stretch>
        </p:blipFill>
        <p:spPr>
          <a:xfrm>
            <a:off x="1142999" y="2996545"/>
            <a:ext cx="4368800" cy="3429000"/>
          </a:xfrm>
          <a:prstGeom prst="rect">
            <a:avLst/>
          </a:prstGeom>
        </p:spPr>
      </p:pic>
    </p:spTree>
    <p:extLst>
      <p:ext uri="{BB962C8B-B14F-4D97-AF65-F5344CB8AC3E}">
        <p14:creationId xmlns:p14="http://schemas.microsoft.com/office/powerpoint/2010/main" val="1146037903"/>
      </p:ext>
    </p:extLst>
  </p:cSld>
  <p:clrMapOvr>
    <a:masterClrMapping/>
  </p:clrMapOvr>
  <p:transition spd="slow">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Vacht : Klitten  /   Vervilting</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9" name="Graphic 8" descr="Roos">
            <a:extLst>
              <a:ext uri="{FF2B5EF4-FFF2-40B4-BE49-F238E27FC236}">
                <a16:creationId xmlns:a16="http://schemas.microsoft.com/office/drawing/2014/main" id="{CBCA3009-7718-B90D-02E4-27D9552D6D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622330"/>
            <a:ext cx="235670" cy="235670"/>
          </a:xfrm>
          <a:prstGeom prst="rect">
            <a:avLst/>
          </a:prstGeom>
        </p:spPr>
      </p:pic>
      <p:pic>
        <p:nvPicPr>
          <p:cNvPr id="4" name="Afbeelding 3">
            <a:extLst>
              <a:ext uri="{FF2B5EF4-FFF2-40B4-BE49-F238E27FC236}">
                <a16:creationId xmlns:a16="http://schemas.microsoft.com/office/drawing/2014/main" id="{A3F59F64-9FDD-C6F1-90E9-FC64F035D9F8}"/>
              </a:ext>
            </a:extLst>
          </p:cNvPr>
          <p:cNvPicPr>
            <a:picLocks noChangeAspect="1"/>
          </p:cNvPicPr>
          <p:nvPr/>
        </p:nvPicPr>
        <p:blipFill>
          <a:blip r:embed="rId7"/>
          <a:stretch>
            <a:fillRect/>
          </a:stretch>
        </p:blipFill>
        <p:spPr>
          <a:xfrm>
            <a:off x="1143000" y="4166353"/>
            <a:ext cx="2447925" cy="2428875"/>
          </a:xfrm>
          <a:prstGeom prst="rect">
            <a:avLst/>
          </a:prstGeom>
        </p:spPr>
      </p:pic>
      <p:pic>
        <p:nvPicPr>
          <p:cNvPr id="8" name="Afbeelding 7">
            <a:extLst>
              <a:ext uri="{FF2B5EF4-FFF2-40B4-BE49-F238E27FC236}">
                <a16:creationId xmlns:a16="http://schemas.microsoft.com/office/drawing/2014/main" id="{B1283A1E-0C66-9660-CA72-625D568C3A9E}"/>
              </a:ext>
            </a:extLst>
          </p:cNvPr>
          <p:cNvPicPr>
            <a:picLocks noChangeAspect="1"/>
          </p:cNvPicPr>
          <p:nvPr/>
        </p:nvPicPr>
        <p:blipFill>
          <a:blip r:embed="rId8"/>
          <a:stretch>
            <a:fillRect/>
          </a:stretch>
        </p:blipFill>
        <p:spPr>
          <a:xfrm>
            <a:off x="1143000" y="1965960"/>
            <a:ext cx="2447925" cy="2234083"/>
          </a:xfrm>
          <a:prstGeom prst="rect">
            <a:avLst/>
          </a:prstGeom>
        </p:spPr>
      </p:pic>
      <p:pic>
        <p:nvPicPr>
          <p:cNvPr id="11" name="Afbeelding 10">
            <a:extLst>
              <a:ext uri="{FF2B5EF4-FFF2-40B4-BE49-F238E27FC236}">
                <a16:creationId xmlns:a16="http://schemas.microsoft.com/office/drawing/2014/main" id="{68E47ED4-6D3A-56EC-4B05-F607D922DDD9}"/>
              </a:ext>
            </a:extLst>
          </p:cNvPr>
          <p:cNvPicPr>
            <a:picLocks noChangeAspect="1"/>
          </p:cNvPicPr>
          <p:nvPr/>
        </p:nvPicPr>
        <p:blipFill>
          <a:blip r:embed="rId9"/>
          <a:stretch>
            <a:fillRect/>
          </a:stretch>
        </p:blipFill>
        <p:spPr>
          <a:xfrm>
            <a:off x="4862512" y="2505075"/>
            <a:ext cx="2466975" cy="1847850"/>
          </a:xfrm>
          <a:prstGeom prst="rect">
            <a:avLst/>
          </a:prstGeom>
        </p:spPr>
      </p:pic>
      <p:sp>
        <p:nvSpPr>
          <p:cNvPr id="13" name="Tekstvak 12">
            <a:extLst>
              <a:ext uri="{FF2B5EF4-FFF2-40B4-BE49-F238E27FC236}">
                <a16:creationId xmlns:a16="http://schemas.microsoft.com/office/drawing/2014/main" id="{A52727DD-71F1-1896-3425-EC08F3E16602}"/>
              </a:ext>
            </a:extLst>
          </p:cNvPr>
          <p:cNvSpPr txBox="1"/>
          <p:nvPr/>
        </p:nvSpPr>
        <p:spPr>
          <a:xfrm>
            <a:off x="4832709" y="2184948"/>
            <a:ext cx="2447925" cy="369332"/>
          </a:xfrm>
          <a:prstGeom prst="rect">
            <a:avLst/>
          </a:prstGeom>
          <a:noFill/>
        </p:spPr>
        <p:txBody>
          <a:bodyPr wrap="square" rtlCol="0">
            <a:spAutoFit/>
          </a:bodyPr>
          <a:lstStyle/>
          <a:p>
            <a:r>
              <a:rPr lang="nl-NL" dirty="0"/>
              <a:t>Zomerkleed</a:t>
            </a:r>
          </a:p>
        </p:txBody>
      </p:sp>
      <p:sp>
        <p:nvSpPr>
          <p:cNvPr id="14" name="Tekstvak 13">
            <a:extLst>
              <a:ext uri="{FF2B5EF4-FFF2-40B4-BE49-F238E27FC236}">
                <a16:creationId xmlns:a16="http://schemas.microsoft.com/office/drawing/2014/main" id="{F0861934-F097-E70C-59E3-09F9A560B701}"/>
              </a:ext>
            </a:extLst>
          </p:cNvPr>
          <p:cNvSpPr txBox="1"/>
          <p:nvPr/>
        </p:nvSpPr>
        <p:spPr>
          <a:xfrm>
            <a:off x="11627896" y="6523349"/>
            <a:ext cx="494973" cy="369332"/>
          </a:xfrm>
          <a:prstGeom prst="rect">
            <a:avLst/>
          </a:prstGeom>
          <a:noFill/>
        </p:spPr>
        <p:txBody>
          <a:bodyPr wrap="square" rtlCol="0">
            <a:spAutoFit/>
          </a:bodyPr>
          <a:lstStyle/>
          <a:p>
            <a:r>
              <a:rPr lang="nl-NL" dirty="0"/>
              <a:t>08</a:t>
            </a:r>
          </a:p>
        </p:txBody>
      </p:sp>
      <p:pic>
        <p:nvPicPr>
          <p:cNvPr id="16" name="Afbeelding 15">
            <a:extLst>
              <a:ext uri="{FF2B5EF4-FFF2-40B4-BE49-F238E27FC236}">
                <a16:creationId xmlns:a16="http://schemas.microsoft.com/office/drawing/2014/main" id="{5CB020F0-D1DD-3AF9-69A7-05F8CC23F50B}"/>
              </a:ext>
            </a:extLst>
          </p:cNvPr>
          <p:cNvPicPr>
            <a:picLocks noChangeAspect="1"/>
          </p:cNvPicPr>
          <p:nvPr/>
        </p:nvPicPr>
        <p:blipFill>
          <a:blip r:embed="rId10"/>
          <a:stretch>
            <a:fillRect/>
          </a:stretch>
        </p:blipFill>
        <p:spPr>
          <a:xfrm>
            <a:off x="7454031" y="3011434"/>
            <a:ext cx="3564489" cy="2673367"/>
          </a:xfrm>
          <a:prstGeom prst="rect">
            <a:avLst/>
          </a:prstGeom>
        </p:spPr>
      </p:pic>
      <p:sp>
        <p:nvSpPr>
          <p:cNvPr id="17" name="Tekstvak 16">
            <a:extLst>
              <a:ext uri="{FF2B5EF4-FFF2-40B4-BE49-F238E27FC236}">
                <a16:creationId xmlns:a16="http://schemas.microsoft.com/office/drawing/2014/main" id="{F709EA38-D2E3-582B-BE6C-74B8EDF70E07}"/>
              </a:ext>
            </a:extLst>
          </p:cNvPr>
          <p:cNvSpPr txBox="1"/>
          <p:nvPr/>
        </p:nvSpPr>
        <p:spPr>
          <a:xfrm>
            <a:off x="7454031" y="5684801"/>
            <a:ext cx="1894788" cy="369332"/>
          </a:xfrm>
          <a:prstGeom prst="rect">
            <a:avLst/>
          </a:prstGeom>
          <a:noFill/>
        </p:spPr>
        <p:txBody>
          <a:bodyPr wrap="square" rtlCol="0">
            <a:spAutoFit/>
          </a:bodyPr>
          <a:lstStyle/>
          <a:p>
            <a:r>
              <a:rPr lang="nl-NL" dirty="0"/>
              <a:t>Einde van de rui</a:t>
            </a:r>
          </a:p>
        </p:txBody>
      </p:sp>
      <p:pic>
        <p:nvPicPr>
          <p:cNvPr id="19" name="Afbeelding 18">
            <a:extLst>
              <a:ext uri="{FF2B5EF4-FFF2-40B4-BE49-F238E27FC236}">
                <a16:creationId xmlns:a16="http://schemas.microsoft.com/office/drawing/2014/main" id="{CB1FD08B-0744-C212-C258-1CDCB4FE9760}"/>
              </a:ext>
            </a:extLst>
          </p:cNvPr>
          <p:cNvPicPr>
            <a:picLocks noChangeAspect="1"/>
          </p:cNvPicPr>
          <p:nvPr/>
        </p:nvPicPr>
        <p:blipFill>
          <a:blip r:embed="rId11"/>
          <a:stretch>
            <a:fillRect/>
          </a:stretch>
        </p:blipFill>
        <p:spPr>
          <a:xfrm>
            <a:off x="4862511" y="4693593"/>
            <a:ext cx="2007735" cy="1505801"/>
          </a:xfrm>
          <a:prstGeom prst="rect">
            <a:avLst/>
          </a:prstGeom>
        </p:spPr>
      </p:pic>
    </p:spTree>
    <p:extLst>
      <p:ext uri="{BB962C8B-B14F-4D97-AF65-F5344CB8AC3E}">
        <p14:creationId xmlns:p14="http://schemas.microsoft.com/office/powerpoint/2010/main" val="340014002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992E0-2139-28E8-295B-375975DDE53F}"/>
              </a:ext>
            </a:extLst>
          </p:cNvPr>
          <p:cNvSpPr>
            <a:spLocks noGrp="1"/>
          </p:cNvSpPr>
          <p:nvPr>
            <p:ph type="title"/>
          </p:nvPr>
        </p:nvSpPr>
        <p:spPr>
          <a:solidFill>
            <a:srgbClr val="92D050"/>
          </a:solidFill>
        </p:spPr>
        <p:txBody>
          <a:bodyPr/>
          <a:lstStyle/>
          <a:p>
            <a:r>
              <a:rPr lang="nl-NL" dirty="0">
                <a:solidFill>
                  <a:schemeClr val="tx1"/>
                </a:solidFill>
              </a:rPr>
              <a:t>Vacht : Vlo</a:t>
            </a:r>
          </a:p>
        </p:txBody>
      </p:sp>
      <p:pic>
        <p:nvPicPr>
          <p:cNvPr id="6" name="Afbeelding 5">
            <a:extLst>
              <a:ext uri="{FF2B5EF4-FFF2-40B4-BE49-F238E27FC236}">
                <a16:creationId xmlns:a16="http://schemas.microsoft.com/office/drawing/2014/main" id="{2AD2ABFE-2235-C72D-3882-7580FAD9C9D5}"/>
              </a:ext>
            </a:extLst>
          </p:cNvPr>
          <p:cNvPicPr>
            <a:picLocks noChangeAspect="1"/>
          </p:cNvPicPr>
          <p:nvPr/>
        </p:nvPicPr>
        <p:blipFill>
          <a:blip r:embed="rId3"/>
          <a:stretch>
            <a:fillRect/>
          </a:stretch>
        </p:blipFill>
        <p:spPr>
          <a:xfrm>
            <a:off x="11347400" y="5982255"/>
            <a:ext cx="583784" cy="612973"/>
          </a:xfrm>
          <a:prstGeom prst="rect">
            <a:avLst/>
          </a:prstGeom>
        </p:spPr>
      </p:pic>
      <p:pic>
        <p:nvPicPr>
          <p:cNvPr id="12" name="Afbeelding 11">
            <a:extLst>
              <a:ext uri="{FF2B5EF4-FFF2-40B4-BE49-F238E27FC236}">
                <a16:creationId xmlns:a16="http://schemas.microsoft.com/office/drawing/2014/main" id="{50C3AB42-ADAE-6C60-737C-538F3C4ECAFF}"/>
              </a:ext>
            </a:extLst>
          </p:cNvPr>
          <p:cNvPicPr>
            <a:picLocks noChangeAspect="1"/>
          </p:cNvPicPr>
          <p:nvPr/>
        </p:nvPicPr>
        <p:blipFill>
          <a:blip r:embed="rId4"/>
          <a:stretch>
            <a:fillRect/>
          </a:stretch>
        </p:blipFill>
        <p:spPr>
          <a:xfrm>
            <a:off x="9739455" y="5982255"/>
            <a:ext cx="1607945" cy="629363"/>
          </a:xfrm>
          <a:prstGeom prst="rect">
            <a:avLst/>
          </a:prstGeom>
        </p:spPr>
      </p:pic>
      <p:pic>
        <p:nvPicPr>
          <p:cNvPr id="7" name="Afbeelding 6">
            <a:extLst>
              <a:ext uri="{FF2B5EF4-FFF2-40B4-BE49-F238E27FC236}">
                <a16:creationId xmlns:a16="http://schemas.microsoft.com/office/drawing/2014/main" id="{83ACD3FF-D6F2-C820-06ED-B5401753172A}"/>
              </a:ext>
            </a:extLst>
          </p:cNvPr>
          <p:cNvPicPr>
            <a:picLocks noChangeAspect="1"/>
          </p:cNvPicPr>
          <p:nvPr/>
        </p:nvPicPr>
        <p:blipFill>
          <a:blip r:embed="rId5"/>
          <a:stretch>
            <a:fillRect/>
          </a:stretch>
        </p:blipFill>
        <p:spPr>
          <a:xfrm>
            <a:off x="4075836" y="1965961"/>
            <a:ext cx="3767099" cy="2492916"/>
          </a:xfrm>
          <a:prstGeom prst="rect">
            <a:avLst/>
          </a:prstGeom>
        </p:spPr>
      </p:pic>
      <p:pic>
        <p:nvPicPr>
          <p:cNvPr id="10" name="Afbeelding 9">
            <a:extLst>
              <a:ext uri="{FF2B5EF4-FFF2-40B4-BE49-F238E27FC236}">
                <a16:creationId xmlns:a16="http://schemas.microsoft.com/office/drawing/2014/main" id="{4C28E9BC-3F8A-8367-8688-C2D9F2E0C6BC}"/>
              </a:ext>
            </a:extLst>
          </p:cNvPr>
          <p:cNvPicPr>
            <a:picLocks noChangeAspect="1"/>
          </p:cNvPicPr>
          <p:nvPr/>
        </p:nvPicPr>
        <p:blipFill>
          <a:blip r:embed="rId6"/>
          <a:stretch>
            <a:fillRect/>
          </a:stretch>
        </p:blipFill>
        <p:spPr>
          <a:xfrm>
            <a:off x="8257398" y="2050539"/>
            <a:ext cx="2761122" cy="2186809"/>
          </a:xfrm>
          <a:prstGeom prst="rect">
            <a:avLst/>
          </a:prstGeom>
        </p:spPr>
      </p:pic>
      <p:pic>
        <p:nvPicPr>
          <p:cNvPr id="13" name="Afbeelding 12">
            <a:extLst>
              <a:ext uri="{FF2B5EF4-FFF2-40B4-BE49-F238E27FC236}">
                <a16:creationId xmlns:a16="http://schemas.microsoft.com/office/drawing/2014/main" id="{1C0B4517-3E9B-CA2A-BCB8-3028CE3CD584}"/>
              </a:ext>
            </a:extLst>
          </p:cNvPr>
          <p:cNvPicPr>
            <a:picLocks noChangeAspect="1"/>
          </p:cNvPicPr>
          <p:nvPr/>
        </p:nvPicPr>
        <p:blipFill>
          <a:blip r:embed="rId7"/>
          <a:stretch>
            <a:fillRect/>
          </a:stretch>
        </p:blipFill>
        <p:spPr>
          <a:xfrm>
            <a:off x="9310709" y="4458875"/>
            <a:ext cx="2031169" cy="1523377"/>
          </a:xfrm>
          <a:prstGeom prst="rect">
            <a:avLst/>
          </a:prstGeom>
        </p:spPr>
      </p:pic>
      <p:pic>
        <p:nvPicPr>
          <p:cNvPr id="20" name="Afbeelding 19">
            <a:extLst>
              <a:ext uri="{FF2B5EF4-FFF2-40B4-BE49-F238E27FC236}">
                <a16:creationId xmlns:a16="http://schemas.microsoft.com/office/drawing/2014/main" id="{256AFB0B-34D4-B0C5-02F2-357B04CA4DA6}"/>
              </a:ext>
            </a:extLst>
          </p:cNvPr>
          <p:cNvPicPr>
            <a:picLocks noChangeAspect="1"/>
          </p:cNvPicPr>
          <p:nvPr/>
        </p:nvPicPr>
        <p:blipFill>
          <a:blip r:embed="rId8"/>
          <a:stretch>
            <a:fillRect/>
          </a:stretch>
        </p:blipFill>
        <p:spPr>
          <a:xfrm>
            <a:off x="5908182" y="4458876"/>
            <a:ext cx="1934753" cy="1523377"/>
          </a:xfrm>
          <a:prstGeom prst="rect">
            <a:avLst/>
          </a:prstGeom>
        </p:spPr>
      </p:pic>
      <p:pic>
        <p:nvPicPr>
          <p:cNvPr id="22" name="Afbeelding 21">
            <a:extLst>
              <a:ext uri="{FF2B5EF4-FFF2-40B4-BE49-F238E27FC236}">
                <a16:creationId xmlns:a16="http://schemas.microsoft.com/office/drawing/2014/main" id="{7608F4DA-F139-14E0-1882-AD9F5BF4A74E}"/>
              </a:ext>
            </a:extLst>
          </p:cNvPr>
          <p:cNvPicPr>
            <a:picLocks noChangeAspect="1"/>
          </p:cNvPicPr>
          <p:nvPr/>
        </p:nvPicPr>
        <p:blipFill>
          <a:blip r:embed="rId9"/>
          <a:stretch>
            <a:fillRect/>
          </a:stretch>
        </p:blipFill>
        <p:spPr>
          <a:xfrm>
            <a:off x="4075836" y="4458876"/>
            <a:ext cx="1843145" cy="1523377"/>
          </a:xfrm>
          <a:prstGeom prst="rect">
            <a:avLst/>
          </a:prstGeom>
        </p:spPr>
      </p:pic>
      <p:pic>
        <p:nvPicPr>
          <p:cNvPr id="3" name="Graphic 2" descr="Roos">
            <a:extLst>
              <a:ext uri="{FF2B5EF4-FFF2-40B4-BE49-F238E27FC236}">
                <a16:creationId xmlns:a16="http://schemas.microsoft.com/office/drawing/2014/main" id="{7EC6ABF6-30B8-2300-F91C-729B9F0F18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6622330"/>
            <a:ext cx="235670" cy="235670"/>
          </a:xfrm>
          <a:prstGeom prst="rect">
            <a:avLst/>
          </a:prstGeom>
        </p:spPr>
      </p:pic>
      <p:sp>
        <p:nvSpPr>
          <p:cNvPr id="5" name="Tekstvak 4">
            <a:extLst>
              <a:ext uri="{FF2B5EF4-FFF2-40B4-BE49-F238E27FC236}">
                <a16:creationId xmlns:a16="http://schemas.microsoft.com/office/drawing/2014/main" id="{7C6D44AE-4ABC-292B-AC6B-F01FC63492D8}"/>
              </a:ext>
            </a:extLst>
          </p:cNvPr>
          <p:cNvSpPr txBox="1"/>
          <p:nvPr/>
        </p:nvSpPr>
        <p:spPr>
          <a:xfrm>
            <a:off x="1143000" y="4481900"/>
            <a:ext cx="2247352" cy="1477328"/>
          </a:xfrm>
          <a:prstGeom prst="rect">
            <a:avLst/>
          </a:prstGeom>
          <a:noFill/>
        </p:spPr>
        <p:txBody>
          <a:bodyPr wrap="square" rtlCol="0">
            <a:spAutoFit/>
          </a:bodyPr>
          <a:lstStyle/>
          <a:p>
            <a:r>
              <a:rPr lang="nl-NL" dirty="0"/>
              <a:t>Er zijn verschillende soorten vlooien en ze maken geen onderscheid in soort voedselbron</a:t>
            </a:r>
          </a:p>
        </p:txBody>
      </p:sp>
      <p:sp>
        <p:nvSpPr>
          <p:cNvPr id="8" name="Tekstvak 7">
            <a:extLst>
              <a:ext uri="{FF2B5EF4-FFF2-40B4-BE49-F238E27FC236}">
                <a16:creationId xmlns:a16="http://schemas.microsoft.com/office/drawing/2014/main" id="{B4136A40-9305-AD21-8103-C7D85B40B756}"/>
              </a:ext>
            </a:extLst>
          </p:cNvPr>
          <p:cNvSpPr txBox="1"/>
          <p:nvPr/>
        </p:nvSpPr>
        <p:spPr>
          <a:xfrm>
            <a:off x="11627896" y="6523349"/>
            <a:ext cx="494973" cy="369332"/>
          </a:xfrm>
          <a:prstGeom prst="rect">
            <a:avLst/>
          </a:prstGeom>
          <a:noFill/>
        </p:spPr>
        <p:txBody>
          <a:bodyPr wrap="square" rtlCol="0">
            <a:spAutoFit/>
          </a:bodyPr>
          <a:lstStyle/>
          <a:p>
            <a:r>
              <a:rPr lang="nl-NL" dirty="0"/>
              <a:t>09</a:t>
            </a:r>
          </a:p>
        </p:txBody>
      </p:sp>
      <p:pic>
        <p:nvPicPr>
          <p:cNvPr id="9" name="Afbeelding 8">
            <a:extLst>
              <a:ext uri="{FF2B5EF4-FFF2-40B4-BE49-F238E27FC236}">
                <a16:creationId xmlns:a16="http://schemas.microsoft.com/office/drawing/2014/main" id="{15EF1638-B83C-1575-EAF3-AAC039E4CDB6}"/>
              </a:ext>
            </a:extLst>
          </p:cNvPr>
          <p:cNvPicPr>
            <a:picLocks noChangeAspect="1"/>
          </p:cNvPicPr>
          <p:nvPr/>
        </p:nvPicPr>
        <p:blipFill>
          <a:blip r:embed="rId12"/>
          <a:stretch>
            <a:fillRect/>
          </a:stretch>
        </p:blipFill>
        <p:spPr>
          <a:xfrm>
            <a:off x="7842935" y="4454979"/>
            <a:ext cx="1890998" cy="1531173"/>
          </a:xfrm>
          <a:prstGeom prst="rect">
            <a:avLst/>
          </a:prstGeom>
        </p:spPr>
      </p:pic>
      <p:pic>
        <p:nvPicPr>
          <p:cNvPr id="11" name="Afbeelding 10">
            <a:extLst>
              <a:ext uri="{FF2B5EF4-FFF2-40B4-BE49-F238E27FC236}">
                <a16:creationId xmlns:a16="http://schemas.microsoft.com/office/drawing/2014/main" id="{F47E0757-DCF9-A015-04BB-281CB00AE2E8}"/>
              </a:ext>
            </a:extLst>
          </p:cNvPr>
          <p:cNvPicPr>
            <a:picLocks noChangeAspect="1"/>
          </p:cNvPicPr>
          <p:nvPr/>
        </p:nvPicPr>
        <p:blipFill>
          <a:blip r:embed="rId13"/>
          <a:stretch>
            <a:fillRect/>
          </a:stretch>
        </p:blipFill>
        <p:spPr>
          <a:xfrm>
            <a:off x="1143000" y="1965960"/>
            <a:ext cx="2210390" cy="1523377"/>
          </a:xfrm>
          <a:prstGeom prst="rect">
            <a:avLst/>
          </a:prstGeom>
        </p:spPr>
      </p:pic>
    </p:spTree>
    <p:extLst>
      <p:ext uri="{BB962C8B-B14F-4D97-AF65-F5344CB8AC3E}">
        <p14:creationId xmlns:p14="http://schemas.microsoft.com/office/powerpoint/2010/main" val="3579015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0</TotalTime>
  <Words>3817</Words>
  <Application>Microsoft Office PowerPoint</Application>
  <PresentationFormat>Breedbeeld</PresentationFormat>
  <Paragraphs>737</Paragraphs>
  <Slides>56</Slides>
  <Notes>56</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56</vt:i4>
      </vt:variant>
    </vt:vector>
  </HeadingPairs>
  <TitlesOfParts>
    <vt:vector size="67" baseType="lpstr">
      <vt:lpstr>Arial</vt:lpstr>
      <vt:lpstr>Arial</vt:lpstr>
      <vt:lpstr>Calibri</vt:lpstr>
      <vt:lpstr>Corbel</vt:lpstr>
      <vt:lpstr>museo-sans</vt:lpstr>
      <vt:lpstr>Open Sans</vt:lpstr>
      <vt:lpstr>Proxima Soft</vt:lpstr>
      <vt:lpstr>RO Serif</vt:lpstr>
      <vt:lpstr>Times New Roman</vt:lpstr>
      <vt:lpstr>Verdana</vt:lpstr>
      <vt:lpstr>Basis</vt:lpstr>
      <vt:lpstr>Vooraf</vt:lpstr>
      <vt:lpstr>Onderwerpen :</vt:lpstr>
      <vt:lpstr>Indicaties zijn vaak samenhangend, soms complex en soms verwarrend.</vt:lpstr>
      <vt:lpstr>Algemene indruk : Indicatie                                         nog geen diagnose</vt:lpstr>
      <vt:lpstr>Algemene indruk : Indicatie</vt:lpstr>
      <vt:lpstr>Algemene indruk :</vt:lpstr>
      <vt:lpstr>Vacht :</vt:lpstr>
      <vt:lpstr>Vacht : Klitten  /   Vervilting</vt:lpstr>
      <vt:lpstr>Vacht : Vlo</vt:lpstr>
      <vt:lpstr>Vacht : Vlo bestrijden (advies)</vt:lpstr>
      <vt:lpstr>Nooit ongedierte bestrijden met Fipronil</vt:lpstr>
      <vt:lpstr>Vacht : Luis</vt:lpstr>
      <vt:lpstr>Huid : Let op</vt:lpstr>
      <vt:lpstr>Huid : Mijt</vt:lpstr>
      <vt:lpstr>Huid : Mijt</vt:lpstr>
      <vt:lpstr>Huid : Mijt</vt:lpstr>
      <vt:lpstr>Huid : Hooimijt en Bloedluis</vt:lpstr>
      <vt:lpstr>Huid : Teek</vt:lpstr>
      <vt:lpstr>Huid : Teek</vt:lpstr>
      <vt:lpstr>Huid : En omgeving.</vt:lpstr>
      <vt:lpstr>Huid : Schimmel   en   Ringworm</vt:lpstr>
      <vt:lpstr>Huid : Schimmel</vt:lpstr>
      <vt:lpstr>Huid : Verwondingen »» Abcessen</vt:lpstr>
      <vt:lpstr>Huid : Inwendige cystes of tumor</vt:lpstr>
      <vt:lpstr>Huid : Samenvattend</vt:lpstr>
      <vt:lpstr>Oren : Wonden</vt:lpstr>
      <vt:lpstr>Oren : Schimmel, Ontsteking en Oormijt </vt:lpstr>
      <vt:lpstr>Ogen : Vele soorten aandoeningen</vt:lpstr>
      <vt:lpstr>Ogen : Oogleden, wimpers, traanbuis</vt:lpstr>
      <vt:lpstr>Neus : vaak indirecte oorzaak</vt:lpstr>
      <vt:lpstr>Longen en hart :</vt:lpstr>
      <vt:lpstr>Gebit : Olifanten tanden en haakjes</vt:lpstr>
      <vt:lpstr>Gebit : Calcium gebrek</vt:lpstr>
      <vt:lpstr>Spijsvertering : Voer-transformatie</vt:lpstr>
      <vt:lpstr>Spijsvertering : productie</vt:lpstr>
      <vt:lpstr>Spijsvertering : productie n.a.v. aanvoer</vt:lpstr>
      <vt:lpstr>Spijsvertering : productie n.a.v. aanvoer</vt:lpstr>
      <vt:lpstr>Spijsvertering : productie afwijking </vt:lpstr>
      <vt:lpstr>Spijsvertering :</vt:lpstr>
      <vt:lpstr>Spijsvertering : Buik gevoel</vt:lpstr>
      <vt:lpstr>Spijsvertering : Buik bevoelen</vt:lpstr>
      <vt:lpstr>Spijsvertering : Buik gevoel</vt:lpstr>
      <vt:lpstr>Spijsvertering : Volle buik</vt:lpstr>
      <vt:lpstr>Spijsvertering : Gevolg plakpoep/diarree</vt:lpstr>
      <vt:lpstr>Geslachtsorgaan : Sexen konijn</vt:lpstr>
      <vt:lpstr>Geslachtsorgaan : Sexen Knaagdier</vt:lpstr>
      <vt:lpstr>Geslachtsorgaan : Buikpijn</vt:lpstr>
      <vt:lpstr>Geslachtsorgaan : Onderbuik gevoel</vt:lpstr>
      <vt:lpstr>Geslachtsorgaan : Blokkering</vt:lpstr>
      <vt:lpstr>Geslachtsorgaan : Syfilis</vt:lpstr>
      <vt:lpstr>Myxomatose : Van alles of iets</vt:lpstr>
      <vt:lpstr>Gewrichten : Hoe is de beweging</vt:lpstr>
      <vt:lpstr>Gewrichten : Bumblefeet</vt:lpstr>
      <vt:lpstr>Nog iets anders :</vt:lpstr>
      <vt:lpstr>Iets heel anders :</vt:lpstr>
      <vt:lpstr>Bedankt  voor uw interesse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dc:title>
  <dc:creator>Secretariaat Stichting BEDENK</dc:creator>
  <cp:lastModifiedBy>Secretariaat Stichting BEDENK</cp:lastModifiedBy>
  <cp:revision>26</cp:revision>
  <dcterms:created xsi:type="dcterms:W3CDTF">2024-03-25T13:54:34Z</dcterms:created>
  <dcterms:modified xsi:type="dcterms:W3CDTF">2024-04-16T09:09:19Z</dcterms:modified>
</cp:coreProperties>
</file>