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  <p:sldMasterId id="2147483851" r:id="rId2"/>
    <p:sldMasterId id="2147483864" r:id="rId3"/>
    <p:sldMasterId id="2147483882" r:id="rId4"/>
    <p:sldMasterId id="2147483895" r:id="rId5"/>
    <p:sldMasterId id="2147483907" r:id="rId6"/>
  </p:sldMasterIdLst>
  <p:notesMasterIdLst>
    <p:notesMasterId r:id="rId40"/>
  </p:notesMasterIdLst>
  <p:sldIdLst>
    <p:sldId id="311" r:id="rId7"/>
    <p:sldId id="312" r:id="rId8"/>
    <p:sldId id="309" r:id="rId9"/>
    <p:sldId id="326" r:id="rId10"/>
    <p:sldId id="316" r:id="rId11"/>
    <p:sldId id="327" r:id="rId12"/>
    <p:sldId id="375" r:id="rId13"/>
    <p:sldId id="336" r:id="rId14"/>
    <p:sldId id="314" r:id="rId15"/>
    <p:sldId id="329" r:id="rId16"/>
    <p:sldId id="319" r:id="rId17"/>
    <p:sldId id="330" r:id="rId18"/>
    <p:sldId id="318" r:id="rId19"/>
    <p:sldId id="335" r:id="rId20"/>
    <p:sldId id="333" r:id="rId21"/>
    <p:sldId id="379" r:id="rId22"/>
    <p:sldId id="337" r:id="rId23"/>
    <p:sldId id="331" r:id="rId24"/>
    <p:sldId id="332" r:id="rId25"/>
    <p:sldId id="376" r:id="rId26"/>
    <p:sldId id="377" r:id="rId27"/>
    <p:sldId id="378" r:id="rId28"/>
    <p:sldId id="259" r:id="rId29"/>
    <p:sldId id="372" r:id="rId30"/>
    <p:sldId id="373" r:id="rId31"/>
    <p:sldId id="321" r:id="rId32"/>
    <p:sldId id="322" r:id="rId33"/>
    <p:sldId id="374" r:id="rId34"/>
    <p:sldId id="343" r:id="rId35"/>
    <p:sldId id="356" r:id="rId36"/>
    <p:sldId id="365" r:id="rId37"/>
    <p:sldId id="362" r:id="rId38"/>
    <p:sldId id="324" r:id="rId39"/>
  </p:sldIdLst>
  <p:sldSz cx="12192000" cy="6858000"/>
  <p:notesSz cx="6805613" cy="99441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4" autoAdjust="0"/>
    <p:restoredTop sz="90931" autoAdjust="0"/>
  </p:normalViewPr>
  <p:slideViewPr>
    <p:cSldViewPr snapToGrid="0" showGuides="1">
      <p:cViewPr varScale="1">
        <p:scale>
          <a:sx n="61" d="100"/>
          <a:sy n="61" d="100"/>
        </p:scale>
        <p:origin x="9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84B10-8634-462C-91F3-69F24DFB076E}" type="datetimeFigureOut">
              <a:rPr lang="nl-NL" smtClean="0"/>
              <a:t>24-4-2024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90238-D9B6-4518-95CB-6242AF9A17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45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tten.overheid.nl/BWBR0040911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Verdana" panose="020B060403050404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670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42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Last onder bestuursdwang: In bewaring name en verhalen van de kosten op overtreder.</a:t>
            </a:r>
          </a:p>
          <a:p>
            <a:r>
              <a:rPr lang="nl-NL" dirty="0"/>
              <a:t>Last onder dwangsom: vastgesteld bedrag dat iemand per tijdseenheid moet betalen tot overtreding is opgeheven/hersteld.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664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825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910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898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306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Hoe exoten hier in Nederland?</a:t>
            </a:r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Verdana" panose="020B0604030504040204" pitchFamily="34" charset="0"/>
              <a:buChar char="-"/>
              <a:defRPr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Ontsnappen en loslaten van hobbydieren</a:t>
            </a:r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Verdana" panose="020B0604030504040204" pitchFamily="34" charset="0"/>
              <a:buChar char="-"/>
              <a:defRPr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Soms bewust uitgezet als een te gebruiken soort</a:t>
            </a:r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Verdana" panose="020B0604030504040204" pitchFamily="34" charset="0"/>
              <a:buChar char="-"/>
              <a:defRPr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Legen aquaria </a:t>
            </a:r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Verdana" panose="020B0604030504040204" pitchFamily="34" charset="0"/>
              <a:buChar char="-"/>
              <a:defRPr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 tuinplanten</a:t>
            </a:r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Verdana" panose="020B0604030504040204" pitchFamily="34" charset="0"/>
              <a:buChar char="-"/>
              <a:defRPr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 transport van goederen, grond etc.</a:t>
            </a:r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Verdana" panose="020B0604030504040204" pitchFamily="34" charset="0"/>
              <a:buChar char="-"/>
              <a:defRPr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 transport middelen zelf</a:t>
            </a:r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800"/>
              </a:spcAft>
              <a:buFont typeface="Verdana" panose="020B0604030504040204" pitchFamily="34" charset="0"/>
              <a:buChar char="-"/>
              <a:defRPr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 wateren vanuit buitenland</a:t>
            </a:r>
            <a:endParaRPr 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9005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438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88ABF67B-8303-A3DC-BB7E-1CCDCEBDCE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A84843-6077-47C9-AFBC-6BD0BE8271A1}" type="slidenum">
              <a:rPr lang="en-US" altLang="nl-NL">
                <a:latin typeface="Arial" panose="020B0604020202020204" pitchFamily="34" charset="0"/>
                <a:ea typeface="Geneva"/>
                <a:cs typeface="Geneva"/>
              </a:rPr>
              <a:pPr>
                <a:spcBef>
                  <a:spcPct val="0"/>
                </a:spcBef>
              </a:pPr>
              <a:t>28</a:t>
            </a:fld>
            <a:endParaRPr lang="en-US" altLang="nl-NL">
              <a:latin typeface="Arial" panose="020B0604020202020204" pitchFamily="34" charset="0"/>
              <a:ea typeface="Geneva"/>
              <a:cs typeface="Geneva"/>
            </a:endParaRPr>
          </a:p>
        </p:txBody>
      </p:sp>
      <p:sp>
        <p:nvSpPr>
          <p:cNvPr id="66563" name="Rectangle 1026">
            <a:extLst>
              <a:ext uri="{FF2B5EF4-FFF2-40B4-BE49-F238E27FC236}">
                <a16:creationId xmlns:a16="http://schemas.microsoft.com/office/drawing/2014/main" id="{2A90DE43-CE2A-F772-3F32-96B89F9B7D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1027">
            <a:extLst>
              <a:ext uri="{FF2B5EF4-FFF2-40B4-BE49-F238E27FC236}">
                <a16:creationId xmlns:a16="http://schemas.microsoft.com/office/drawing/2014/main" id="{70C930BF-271F-B196-3BF7-D8E1089D6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-afbeelding 1">
            <a:extLst>
              <a:ext uri="{FF2B5EF4-FFF2-40B4-BE49-F238E27FC236}">
                <a16:creationId xmlns:a16="http://schemas.microsoft.com/office/drawing/2014/main" id="{08634355-2419-B02A-E8DB-2960E4A05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Tijdelijke aanduiding voor notities 2">
            <a:extLst>
              <a:ext uri="{FF2B5EF4-FFF2-40B4-BE49-F238E27FC236}">
                <a16:creationId xmlns:a16="http://schemas.microsoft.com/office/drawing/2014/main" id="{CD4B49E6-E483-4628-495C-3E0C45081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nl-NL" altLang="nl-NL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Opname op de Unielijst als zorgwekkende soort. Zorgvuldig proces op EU niveau (wetenschappelijk </a:t>
            </a:r>
            <a:r>
              <a:rPr lang="nl-NL" altLang="nl-NL" dirty="0" err="1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risico-beoordelingen</a:t>
            </a:r>
            <a:r>
              <a:rPr lang="nl-NL" altLang="nl-NL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, besluitvorming 27 lidstaten) of de invasieve uitheemse soort voldoet aan vooraf vastgestelde criteria:</a:t>
            </a:r>
            <a:endParaRPr lang="nl-NL" altLang="nl-N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altLang="nl-NL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a)    uitheems op het grondgebied van de Unie;</a:t>
            </a:r>
          </a:p>
          <a:p>
            <a:r>
              <a:rPr lang="nl-NL" altLang="nl-NL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b)    In staat een leefbare populatie te vormen en zich te verspreiden;</a:t>
            </a:r>
          </a:p>
          <a:p>
            <a:r>
              <a:rPr lang="nl-NL" altLang="nl-NL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c)    (waarschijnlijk) aanzienlijke nadelige gevolgen voor biodiversiteit of aanverwante ecosysteemdiensten, en ook voor menselijke gezondheid of economie;</a:t>
            </a:r>
          </a:p>
          <a:p>
            <a:r>
              <a:rPr lang="nl-NL" altLang="nl-NL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d)    Gecoördineerd optreden op Unieniveau noodzakelijk;</a:t>
            </a:r>
          </a:p>
          <a:p>
            <a:r>
              <a:rPr lang="nl-NL" altLang="nl-NL" dirty="0"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e)    Plaatsing op Unielijst zal (waarschijnlijk) nadelige gevolgen voorkomen, tot een minimum beperken of matigen.</a:t>
            </a:r>
          </a:p>
          <a:p>
            <a:endParaRPr lang="nl-NL" altLang="nl-NL" dirty="0">
              <a:latin typeface="Arial" panose="020B0604020202020204" pitchFamily="34" charset="0"/>
              <a:ea typeface="Geneva"/>
            </a:endParaRPr>
          </a:p>
        </p:txBody>
      </p:sp>
      <p:sp>
        <p:nvSpPr>
          <p:cNvPr id="24580" name="Tijdelijke aanduiding voor dianummer 3">
            <a:extLst>
              <a:ext uri="{FF2B5EF4-FFF2-40B4-BE49-F238E27FC236}">
                <a16:creationId xmlns:a16="http://schemas.microsoft.com/office/drawing/2014/main" id="{66B45257-37F1-5606-7738-A9FB74AB11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fld id="{D2114D86-EE3F-43C6-9B99-7C06E7CF7316}" type="slidenum">
              <a:rPr lang="en-US" altLang="nl-NL" sz="1200" smtClean="0"/>
              <a:pPr/>
              <a:t>29</a:t>
            </a:fld>
            <a:endParaRPr lang="en-US" altLang="nl-NL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415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-afbeelding 1">
            <a:extLst>
              <a:ext uri="{FF2B5EF4-FFF2-40B4-BE49-F238E27FC236}">
                <a16:creationId xmlns:a16="http://schemas.microsoft.com/office/drawing/2014/main" id="{81A2D0A2-E90F-E15E-6D76-2E1AB59A01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Tijdelijke aanduiding voor notities 2">
            <a:extLst>
              <a:ext uri="{FF2B5EF4-FFF2-40B4-BE49-F238E27FC236}">
                <a16:creationId xmlns:a16="http://schemas.microsoft.com/office/drawing/2014/main" id="{BC308B0B-F6AE-7987-F250-E9C2786A8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nl-NL" alt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 de nadelige effecten van IUS te voorkomen en te beheersen gelden veel verboden voor IUS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nl-NL" altLang="nl-NL" sz="18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None/>
            </a:pPr>
            <a:endParaRPr lang="nl-NL" altLang="nl-N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76" name="Tijdelijke aanduiding voor dianummer 3">
            <a:extLst>
              <a:ext uri="{FF2B5EF4-FFF2-40B4-BE49-F238E27FC236}">
                <a16:creationId xmlns:a16="http://schemas.microsoft.com/office/drawing/2014/main" id="{79154D41-90B4-9926-4FC7-1807CF8A1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fld id="{5943456E-6C5E-41EF-9775-93BE3166E0F0}" type="slidenum">
              <a:rPr lang="en-US" altLang="nl-NL" sz="1200" smtClean="0"/>
              <a:pPr/>
              <a:t>30</a:t>
            </a:fld>
            <a:endParaRPr lang="en-US" altLang="nl-NL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dia-afbeelding 1">
            <a:extLst>
              <a:ext uri="{FF2B5EF4-FFF2-40B4-BE49-F238E27FC236}">
                <a16:creationId xmlns:a16="http://schemas.microsoft.com/office/drawing/2014/main" id="{822F4744-A22F-DE1F-CBD6-3839E70A02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D102541-25E4-3DB4-6195-BCCB6E5CC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Bij voorkeur hebben de dieren ook een permanent merkteken, zoals een microchip of naadloos gesloten pootring. Zodat een dier geïdentificeerd kan worden.</a:t>
            </a:r>
          </a:p>
          <a:p>
            <a:pPr>
              <a:lnSpc>
                <a:spcPct val="115000"/>
              </a:lnSpc>
              <a:defRPr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defRPr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((De wetgeving stelt dat niet-commerciële dierhouders deze dieren op twee manieren mogen houden: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Onder de overgangsbepaling van artikel 31 van de IUS-verordening. (reeds in bezit ten tijde van plaatsing op Unielijst = huisdieren)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 een ontheffing van de </a:t>
            </a:r>
            <a:r>
              <a:rPr lang="nl-NL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Beleidsregel kwaliteit opvang invasieve uitheemse diersoorten</a:t>
            </a: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(hierna: IUS-beleidsregel). ))</a:t>
            </a:r>
          </a:p>
          <a:p>
            <a:pPr>
              <a:lnSpc>
                <a:spcPct val="115000"/>
              </a:lnSpc>
              <a:defRPr/>
            </a:pPr>
            <a:r>
              <a:rPr lang="nl-NL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br>
              <a:rPr lang="nl-NL" sz="18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34820" name="Tijdelijke aanduiding voor dianummer 3">
            <a:extLst>
              <a:ext uri="{FF2B5EF4-FFF2-40B4-BE49-F238E27FC236}">
                <a16:creationId xmlns:a16="http://schemas.microsoft.com/office/drawing/2014/main" id="{CB8B39E1-14AB-5229-058C-B3D2D46B01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fld id="{2C0EAF3E-D07B-4E32-AF69-305C622CE39B}" type="slidenum">
              <a:rPr lang="en-US" altLang="nl-NL" sz="1200" smtClean="0"/>
              <a:pPr/>
              <a:t>31</a:t>
            </a:fld>
            <a:endParaRPr lang="en-US" altLang="nl-NL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ia-afbeelding 1">
            <a:extLst>
              <a:ext uri="{FF2B5EF4-FFF2-40B4-BE49-F238E27FC236}">
                <a16:creationId xmlns:a16="http://schemas.microsoft.com/office/drawing/2014/main" id="{4B8AECC2-C839-2825-4ABF-E7F951960E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01E9735-7523-2C5A-D7F3-FCAD4E6AA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  <a:defRPr/>
            </a:pPr>
            <a:br>
              <a:rPr lang="nl-NL" altLang="nl-NL" sz="1800" dirty="0">
                <a:solidFill>
                  <a:srgbClr val="333333"/>
                </a:solidFill>
                <a:latin typeface="Times New Roman" panose="02020603050405020304" pitchFamily="18" charset="0"/>
                <a:ea typeface="Geneva"/>
                <a:cs typeface="Times New Roman" panose="02020603050405020304" pitchFamily="18" charset="0"/>
              </a:rPr>
            </a:br>
            <a:endParaRPr lang="nl-NL" altLang="nl-NL" sz="1800" dirty="0">
              <a:latin typeface="Times New Roman" panose="02020603050405020304" pitchFamily="18" charset="0"/>
              <a:ea typeface="Geneva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defRPr/>
            </a:pPr>
            <a:endParaRPr lang="nl-NL" sz="1800" b="1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nl-NL" dirty="0"/>
          </a:p>
        </p:txBody>
      </p:sp>
      <p:sp>
        <p:nvSpPr>
          <p:cNvPr id="40964" name="Tijdelijke aanduiding voor dianummer 3">
            <a:extLst>
              <a:ext uri="{FF2B5EF4-FFF2-40B4-BE49-F238E27FC236}">
                <a16:creationId xmlns:a16="http://schemas.microsoft.com/office/drawing/2014/main" id="{F99377B4-AD49-40EE-6DEE-8FF939E12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fld id="{BE21BC0F-F4FC-4065-ACFC-37D127060D79}" type="slidenum">
              <a:rPr lang="en-US" altLang="nl-NL" sz="1200" smtClean="0"/>
              <a:pPr/>
              <a:t>32</a:t>
            </a:fld>
            <a:endParaRPr lang="en-US" altLang="nl-NL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807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05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11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Daniëlle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090238-D9B6-4518-95CB-6242AF9A172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1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196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977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183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90238-D9B6-4518-95CB-6242AF9A172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541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9"/>
          <a:stretch/>
        </p:blipFill>
        <p:spPr bwMode="auto">
          <a:xfrm>
            <a:off x="-2382" y="9899"/>
            <a:ext cx="1219437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2" y="6381329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/>
          <p:cNvSpPr>
            <a:spLocks noGrp="1"/>
          </p:cNvSpPr>
          <p:nvPr>
            <p:ph type="tbl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tabel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70442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nl-NL" sz="2400" dirty="0" smtClean="0"/>
            </a:lvl1pPr>
            <a:lvl2pPr>
              <a:defRPr lang="nl-NL" sz="2000" dirty="0" smtClean="0"/>
            </a:lvl2pPr>
            <a:lvl3pPr>
              <a:defRPr lang="nl-NL" sz="1800" dirty="0" smtClean="0"/>
            </a:lvl3pPr>
          </a:lstStyle>
          <a:p>
            <a:pPr marL="360000" lvl="0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Klik om de modelstijlen te bewerken</a:t>
            </a:r>
          </a:p>
          <a:p>
            <a:pPr marL="360000" lvl="1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Tweede niveau</a:t>
            </a:r>
          </a:p>
          <a:p>
            <a:pPr marL="360000" lvl="2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Derde niveau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10"/>
          </p:nvPr>
        </p:nvSpPr>
        <p:spPr>
          <a:xfrm>
            <a:off x="6096000" y="1052737"/>
            <a:ext cx="6096000" cy="5289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7802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0"/>
          </p:nvPr>
        </p:nvSpPr>
        <p:spPr>
          <a:xfrm>
            <a:off x="6096001" y="1052737"/>
            <a:ext cx="6095999" cy="5289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8158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A561E6-9805-7B4F-3E7E-901CDF2D2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nl-NL" altLang="nl-NL"/>
              <a:t>20 november 2015</a:t>
            </a:r>
            <a:endParaRPr lang="en-US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45D8C1-BB30-EE8F-BF54-AB32E11AF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nl-NL"/>
              <a:t>Nationaal Docentencongres Biologie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B88AE1-4CF5-B0E2-1B08-57D33C92DC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7F192-6DD1-401B-95C0-F82579AA1337}" type="slidenum">
              <a:rPr lang="en-US" altLang="nl-NL"/>
              <a:pPr/>
              <a:t>‹nr.›</a:t>
            </a:fld>
            <a:endParaRPr lang="en-US" altLang="nl-NL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19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>
                <a:solidFill>
                  <a:prstClr val="white"/>
                </a:solidFill>
              </a:rPr>
              <a:pPr/>
              <a:t>24-4-2024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9"/>
          <a:stretch/>
        </p:blipFill>
        <p:spPr bwMode="auto">
          <a:xfrm>
            <a:off x="-2382" y="9899"/>
            <a:ext cx="1219437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2" y="6381329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8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 om de ondertitelstijl van het model te bewerken</a:t>
            </a:r>
            <a:endParaRPr lang="en-GB" noProof="0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en-GB" smtClean="0">
                <a:solidFill>
                  <a:prstClr val="white"/>
                </a:solidFill>
              </a:rPr>
              <a:pPr/>
              <a:t>24/04/2024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/>
          <a:stretch/>
        </p:blipFill>
        <p:spPr bwMode="auto">
          <a:xfrm>
            <a:off x="-1" y="1"/>
            <a:ext cx="12192000" cy="153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6381329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96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64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>
                <a:solidFill>
                  <a:prstClr val="white"/>
                </a:solidFill>
              </a:rPr>
              <a:pPr/>
              <a:t>24-4-2024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11520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153876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910893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>
                <a:solidFill>
                  <a:prstClr val="white"/>
                </a:solidFill>
              </a:rPr>
              <a:pPr/>
              <a:t>24-4-2024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132854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8230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28432" y="2132854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>
                <a:solidFill>
                  <a:prstClr val="white"/>
                </a:solidFill>
              </a:rPr>
              <a:pPr/>
              <a:t>24-4-2024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2"/>
          </p:nvPr>
        </p:nvSpPr>
        <p:spPr>
          <a:xfrm>
            <a:off x="6209712" y="2156860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92530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8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92494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92683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 om de ondertitelstijl van het model te bewerken</a:t>
            </a:r>
            <a:endParaRPr lang="en-GB" noProof="0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en-GB" noProof="0" smtClean="0"/>
              <a:pPr/>
              <a:t>24/04/2024</a:t>
            </a:fld>
            <a:endParaRPr lang="en-GB" noProof="0" dirty="0"/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/>
          <a:stretch/>
        </p:blipFill>
        <p:spPr bwMode="auto">
          <a:xfrm>
            <a:off x="-1" y="1"/>
            <a:ext cx="12192000" cy="153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6381329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7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64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>
                <a:solidFill>
                  <a:prstClr val="white"/>
                </a:solidFill>
              </a:rPr>
              <a:pPr/>
              <a:t>24-4-2024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39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87383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/>
          <p:cNvSpPr>
            <a:spLocks noGrp="1"/>
          </p:cNvSpPr>
          <p:nvPr>
            <p:ph type="chart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618381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/>
          <p:cNvSpPr>
            <a:spLocks noGrp="1"/>
          </p:cNvSpPr>
          <p:nvPr>
            <p:ph type="tbl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tabel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122798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nl-NL" sz="2400" dirty="0" smtClean="0"/>
            </a:lvl1pPr>
            <a:lvl2pPr>
              <a:defRPr lang="nl-NL" sz="2000" dirty="0" smtClean="0"/>
            </a:lvl2pPr>
            <a:lvl3pPr>
              <a:defRPr lang="nl-NL" sz="1800" dirty="0" smtClean="0"/>
            </a:lvl3pPr>
          </a:lstStyle>
          <a:p>
            <a:pPr marL="360000" lvl="0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Klik om de modelstijlen te bewerken</a:t>
            </a:r>
          </a:p>
          <a:p>
            <a:pPr marL="360000" lvl="1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Tweede niveau</a:t>
            </a:r>
          </a:p>
          <a:p>
            <a:pPr marL="360000" lvl="2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Derde niveau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>
                <a:solidFill>
                  <a:prstClr val="white"/>
                </a:solidFill>
              </a:rPr>
              <a:pPr/>
              <a:t>24-4-2024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10"/>
          </p:nvPr>
        </p:nvSpPr>
        <p:spPr>
          <a:xfrm>
            <a:off x="6096000" y="1052737"/>
            <a:ext cx="6096000" cy="5289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02024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>
                <a:solidFill>
                  <a:prstClr val="white"/>
                </a:solidFill>
              </a:rPr>
              <a:pPr/>
              <a:t>24-4-2024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0"/>
          </p:nvPr>
        </p:nvSpPr>
        <p:spPr>
          <a:xfrm>
            <a:off x="6096001" y="1052737"/>
            <a:ext cx="6095999" cy="5289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914684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9"/>
          <a:stretch/>
        </p:blipFill>
        <p:spPr bwMode="auto">
          <a:xfrm>
            <a:off x="-2382" y="9899"/>
            <a:ext cx="1219437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2" y="6381329"/>
            <a:ext cx="3045460" cy="4048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2" y="6381329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3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 om de ondertitelstijl van het model te bewerken</a:t>
            </a:r>
            <a:endParaRPr lang="en-GB" noProof="0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en-GB" noProof="0" smtClean="0"/>
              <a:pPr/>
              <a:t>24/04/2024</a:t>
            </a:fld>
            <a:endParaRPr lang="en-GB" noProof="0" dirty="0"/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/>
          <a:stretch/>
        </p:blipFill>
        <p:spPr bwMode="auto">
          <a:xfrm>
            <a:off x="-1" y="1"/>
            <a:ext cx="12192000" cy="153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6381329"/>
            <a:ext cx="3045460" cy="4048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6381329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7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64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11520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22522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1246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11520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22522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132854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095342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28432" y="2132854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2"/>
          </p:nvPr>
        </p:nvSpPr>
        <p:spPr>
          <a:xfrm>
            <a:off x="6209712" y="2156860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92530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8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92494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769086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4734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80315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/>
          <p:cNvSpPr>
            <a:spLocks noGrp="1"/>
          </p:cNvSpPr>
          <p:nvPr>
            <p:ph type="chart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999902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/>
          <p:cNvSpPr>
            <a:spLocks noGrp="1"/>
          </p:cNvSpPr>
          <p:nvPr>
            <p:ph type="tbl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tabel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704421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nl-NL" sz="2400" dirty="0" smtClean="0"/>
            </a:lvl1pPr>
            <a:lvl2pPr>
              <a:defRPr lang="nl-NL" sz="2000" dirty="0" smtClean="0"/>
            </a:lvl2pPr>
            <a:lvl3pPr>
              <a:defRPr lang="nl-NL" sz="1800" dirty="0" smtClean="0"/>
            </a:lvl3pPr>
          </a:lstStyle>
          <a:p>
            <a:pPr marL="360000" lvl="0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Klik om de modelstijlen te bewerken</a:t>
            </a:r>
          </a:p>
          <a:p>
            <a:pPr marL="360000" lvl="1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Tweede niveau</a:t>
            </a:r>
          </a:p>
          <a:p>
            <a:pPr marL="360000" lvl="2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Derde niveau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10"/>
          </p:nvPr>
        </p:nvSpPr>
        <p:spPr>
          <a:xfrm>
            <a:off x="6096000" y="1052737"/>
            <a:ext cx="6096000" cy="5289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78022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0"/>
          </p:nvPr>
        </p:nvSpPr>
        <p:spPr>
          <a:xfrm>
            <a:off x="6096001" y="1052737"/>
            <a:ext cx="6095999" cy="5289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68158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86441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0907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12462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458039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08653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408871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83673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196269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57788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611917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547319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76785" y="1268413"/>
            <a:ext cx="2880783" cy="48577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34434" y="1268413"/>
            <a:ext cx="8439151" cy="4857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latin typeface="Verdana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4C337-C435-44FE-8C81-EDFDBB9FA577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082421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49FDE-4EF1-496B-A10F-02780D3181EE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76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132854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095342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3516C-E76C-422C-AE4D-4EE63883DEAF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4F87-C3A9-4C21-ABE4-FD58BA1AA647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77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B0CDD-BE1F-49F0-9FD1-E236A0DC1E1C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77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CAC1A-9676-4389-BF23-72D95D3EBA77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22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2D064-83E7-412A-BC2B-9AF403B3FF0B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43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492DF-A165-47D1-9605-B7FE762C30E2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05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282E3-79E9-4529-A925-4D6F947F0F0F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97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0116-AA88-406A-87DB-97E6373B23B7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34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D96C-3562-4AAA-A3E7-51C4C0AEE3BB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92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976785" y="1268413"/>
            <a:ext cx="2880783" cy="48577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34434" y="1268413"/>
            <a:ext cx="8439151" cy="4857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5487A-AAD5-41DE-ADE1-5E4FAEC4B80A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3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28432" y="2132854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2"/>
          </p:nvPr>
        </p:nvSpPr>
        <p:spPr>
          <a:xfrm>
            <a:off x="6209712" y="2156860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92530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8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92494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769086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879"/>
          <a:stretch/>
        </p:blipFill>
        <p:spPr bwMode="auto">
          <a:xfrm>
            <a:off x="-2382" y="9899"/>
            <a:ext cx="1219437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022" y="6381329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92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6053" y="1988840"/>
            <a:ext cx="5280587" cy="1739528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4752" y="3789040"/>
            <a:ext cx="5261888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 om de ondertitelstijl van het model te bewerken</a:t>
            </a:r>
            <a:endParaRPr lang="en-GB" noProof="0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76053" y="5589240"/>
            <a:ext cx="5280587" cy="36004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en-GB" noProof="0" smtClean="0"/>
              <a:pPr/>
              <a:t>24/04/2024</a:t>
            </a:fld>
            <a:endParaRPr lang="en-GB" noProof="0" dirty="0"/>
          </a:p>
        </p:txBody>
      </p:sp>
      <p:sp>
        <p:nvSpPr>
          <p:cNvPr id="12" name="Rechthoek 11"/>
          <p:cNvSpPr/>
          <p:nvPr/>
        </p:nvSpPr>
        <p:spPr>
          <a:xfrm>
            <a:off x="-2381" y="0"/>
            <a:ext cx="609838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shpBeeldmerk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24"/>
          <a:stretch/>
        </p:blipFill>
        <p:spPr bwMode="auto">
          <a:xfrm>
            <a:off x="-1" y="1"/>
            <a:ext cx="12192000" cy="153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011" y="6381329"/>
            <a:ext cx="3045460" cy="4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23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640">
          <p15:clr>
            <a:srgbClr val="FBAE40"/>
          </p15:clr>
        </p15:guide>
        <p15:guide id="1" pos="28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115200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36057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3766544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5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132854"/>
            <a:ext cx="5640000" cy="40322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9534666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28432" y="2132854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idx="12"/>
          </p:nvPr>
        </p:nvSpPr>
        <p:spPr>
          <a:xfrm>
            <a:off x="6209712" y="2156860"/>
            <a:ext cx="5646929" cy="768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328084" y="292530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8" name="Tijdelijke aanduiding voor inhoud 6"/>
          <p:cNvSpPr>
            <a:spLocks noGrp="1"/>
          </p:cNvSpPr>
          <p:nvPr>
            <p:ph sz="quarter" idx="14"/>
          </p:nvPr>
        </p:nvSpPr>
        <p:spPr>
          <a:xfrm>
            <a:off x="6216640" y="2924944"/>
            <a:ext cx="5640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40206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2167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6140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/>
          <p:cNvSpPr>
            <a:spLocks noGrp="1"/>
          </p:cNvSpPr>
          <p:nvPr>
            <p:ph type="chart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944361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/>
          <p:cNvSpPr>
            <a:spLocks noGrp="1"/>
          </p:cNvSpPr>
          <p:nvPr>
            <p:ph type="tbl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tabel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73593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47342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nl-NL" sz="2400" dirty="0" smtClean="0"/>
            </a:lvl1pPr>
            <a:lvl2pPr>
              <a:defRPr lang="nl-NL" sz="2000" dirty="0" smtClean="0"/>
            </a:lvl2pPr>
            <a:lvl3pPr>
              <a:defRPr lang="nl-NL" sz="1800" dirty="0" smtClean="0"/>
            </a:lvl3pPr>
          </a:lstStyle>
          <a:p>
            <a:pPr marL="360000" lvl="0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Klik om de modelstijlen te bewerken</a:t>
            </a:r>
          </a:p>
          <a:p>
            <a:pPr marL="360000" lvl="1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Tweede niveau</a:t>
            </a:r>
          </a:p>
          <a:p>
            <a:pPr marL="360000" lvl="2" indent="-360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/>
              <a:t>Derde niveau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inhoud 14"/>
          <p:cNvSpPr>
            <a:spLocks noGrp="1"/>
          </p:cNvSpPr>
          <p:nvPr>
            <p:ph sz="quarter" idx="10"/>
          </p:nvPr>
        </p:nvSpPr>
        <p:spPr>
          <a:xfrm>
            <a:off x="6096000" y="1052737"/>
            <a:ext cx="6096000" cy="5289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83548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Tekst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35360" y="2156859"/>
            <a:ext cx="5640000" cy="40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</p:txBody>
      </p:sp>
      <p:sp>
        <p:nvSpPr>
          <p:cNvPr id="9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564000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0"/>
          </p:nvPr>
        </p:nvSpPr>
        <p:spPr>
          <a:xfrm>
            <a:off x="6096001" y="1052737"/>
            <a:ext cx="6095999" cy="5289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8163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8031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/>
          <p:cNvSpPr>
            <a:spLocks noGrp="1"/>
          </p:cNvSpPr>
          <p:nvPr>
            <p:ph type="chart" sz="quarter" idx="10"/>
          </p:nvPr>
        </p:nvSpPr>
        <p:spPr>
          <a:xfrm>
            <a:off x="0" y="1052513"/>
            <a:ext cx="12192000" cy="5256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99990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KleurvlakOnder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7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8" name="shpBeeldmerk" descr="RO__vervolgpagina~LPPT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0" name="shpBeeldmerk" descr="RO__vervolgpagina~LPPT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3" name="shpBeeldmerk" descr="RO__vervolgpagina~LPPT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08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9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Verdana" panose="020B0604030504040204" pitchFamily="34" charset="0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KleurvlakOnder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rgbClr val="007BC7"/>
              </a:solidFill>
            </a:endParaRPr>
          </a:p>
        </p:txBody>
      </p:sp>
      <p:sp>
        <p:nvSpPr>
          <p:cNvPr id="7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8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10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13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>
                <a:solidFill>
                  <a:prstClr val="white"/>
                </a:solidFill>
              </a:rPr>
              <a:pPr/>
              <a:t>24-4-2024</a:t>
            </a:fld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>
                <a:solidFill>
                  <a:prstClr val="white"/>
                </a:solidFill>
              </a:rPr>
              <a:pPr/>
              <a:t>‹nr.›</a:t>
            </a:fld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4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Verdana" panose="020B0604030504040204" pitchFamily="34" charset="0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KleurvlakOnder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7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8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0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3" name="shpBeeldmerk" descr="RO__vervolgpagina~LPPT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08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Verdana" panose="020B0604030504040204" pitchFamily="34" charset="0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KleurvlakOnder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7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/>
          </a:p>
        </p:txBody>
      </p:sp>
      <p:pic>
        <p:nvPicPr>
          <p:cNvPr id="2052" name="shpBeeldmerk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/>
          </a:p>
        </p:txBody>
      </p:sp>
      <p:pic>
        <p:nvPicPr>
          <p:cNvPr id="2054" name="shpBeeldmerk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/>
          </a:p>
        </p:txBody>
      </p:sp>
      <p:pic>
        <p:nvPicPr>
          <p:cNvPr id="2056" name="shpBeeldmerk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1268414"/>
            <a:ext cx="11523133" cy="865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1" y="6597651"/>
            <a:ext cx="5761567" cy="252413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6367" y="6342063"/>
            <a:ext cx="9601200" cy="266700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085" y="6356351"/>
            <a:ext cx="967316" cy="252413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9pPr>
    </p:titleStyle>
    <p:bodyStyle>
      <a:lvl1pPr marL="358775" indent="-35877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Verdana" pitchFamily="34" charset="0"/>
        <a:buChar char="-"/>
        <a:defRPr sz="2400">
          <a:solidFill>
            <a:schemeClr val="tx1"/>
          </a:solidFill>
          <a:latin typeface="+mn-lt"/>
          <a:cs typeface="+mn-cs"/>
        </a:defRPr>
      </a:lvl2pPr>
      <a:lvl3pPr marL="1079500" indent="-35877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Verdana" pitchFamily="34" charset="0"/>
        <a:buChar char="&gt;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KleurvlakOnder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rgbClr val="007BC7"/>
              </a:solidFill>
            </a:endParaRPr>
          </a:p>
        </p:txBody>
      </p:sp>
      <p:sp>
        <p:nvSpPr>
          <p:cNvPr id="7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2052" name="shpBeeldmerk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2054" name="shpBeeldmerk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2056" name="shpBeeldmerk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1268414"/>
            <a:ext cx="11523133" cy="865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1" y="6597651"/>
            <a:ext cx="5761567" cy="252413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6367" y="6342063"/>
            <a:ext cx="9601200" cy="266700"/>
          </a:xfrm>
          <a:prstGeom prst="rect">
            <a:avLst/>
          </a:prstGeom>
        </p:spPr>
        <p:txBody>
          <a:bodyPr/>
          <a:lstStyle>
            <a:lvl1pPr algn="r">
              <a:lnSpc>
                <a:spcPct val="10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085" y="6356351"/>
            <a:ext cx="967316" cy="252413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4C1013A-36E5-459D-AEFC-CC314AD541CC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0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Verdana" pitchFamily="34" charset="0"/>
          <a:cs typeface="Arial" charset="0"/>
        </a:defRPr>
      </a:lvl9pPr>
    </p:titleStyle>
    <p:bodyStyle>
      <a:lvl1pPr marL="358775" indent="-35877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Verdana" pitchFamily="34" charset="0"/>
        <a:buChar char="-"/>
        <a:defRPr sz="2400">
          <a:solidFill>
            <a:schemeClr val="tx1"/>
          </a:solidFill>
          <a:latin typeface="+mn-lt"/>
          <a:cs typeface="+mn-cs"/>
        </a:defRPr>
      </a:lvl2pPr>
      <a:lvl3pPr marL="1079500" indent="-35877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Verdana" pitchFamily="34" charset="0"/>
        <a:buChar char="&gt;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pKleurvlakOnder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7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8" name="shpBeeldmerk" descr="RO__vervolgpagina~LPPT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0" name="shpBeeldmerk" descr="RO__vervolgpagina~LPPT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pKleurvlakBoven"/>
          <p:cNvSpPr/>
          <p:nvPr/>
        </p:nvSpPr>
        <p:spPr>
          <a:xfrm>
            <a:off x="0" y="1"/>
            <a:ext cx="12192000" cy="1071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  <p:pic>
        <p:nvPicPr>
          <p:cNvPr id="13" name="shpBeeldmerk" descr="RO__vervolgpagina~LPPT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pTitel"/>
          <p:cNvSpPr>
            <a:spLocks noGrp="1" noChangeArrowheads="1"/>
          </p:cNvSpPr>
          <p:nvPr>
            <p:ph type="title"/>
          </p:nvPr>
        </p:nvSpPr>
        <p:spPr bwMode="auto">
          <a:xfrm>
            <a:off x="335360" y="1268760"/>
            <a:ext cx="11521280" cy="8640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0" y="6597353"/>
            <a:ext cx="5760640" cy="252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30FFF43-A68E-4441-863F-1E5FDC9C9E7E}" type="datetimeFigureOut">
              <a:rPr lang="nl-NL" smtClean="0"/>
              <a:pPr/>
              <a:t>24-4-2024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255573" y="6342261"/>
            <a:ext cx="9601067" cy="26608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28431" y="6356349"/>
            <a:ext cx="967036" cy="2520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D484D21D-6F67-453B-9876-1E1B2169E10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200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Verdana" panose="020B0604030504040204" pitchFamily="34" charset="0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jp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32E8F-E685-46EF-A8EF-AE0DF2840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0299" y="1988840"/>
            <a:ext cx="5464629" cy="1739528"/>
          </a:xfrm>
        </p:spPr>
        <p:txBody>
          <a:bodyPr/>
          <a:lstStyle/>
          <a:p>
            <a:r>
              <a:rPr lang="nl-NL" sz="3200" dirty="0"/>
              <a:t>CITES </a:t>
            </a:r>
            <a:br>
              <a:rPr lang="nl-NL" sz="3200" dirty="0"/>
            </a:br>
            <a:r>
              <a:rPr lang="nl-NL" sz="3200" dirty="0"/>
              <a:t>vergunningen en handhaving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0F3DD3-9ECD-4D90-A208-DD5A7D8D1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0299" y="3789040"/>
            <a:ext cx="5646341" cy="1655762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Rijksdienst voor Ondernemend Nederland</a:t>
            </a:r>
            <a:br>
              <a:rPr lang="nl-NL" dirty="0"/>
            </a:br>
            <a:r>
              <a:rPr lang="nl-NL" dirty="0"/>
              <a:t>(RVO)</a:t>
            </a:r>
            <a:br>
              <a:rPr lang="nl-NL" dirty="0"/>
            </a:b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86668E-1C9F-453C-963C-E8AEA6D7148D}"/>
              </a:ext>
            </a:extLst>
          </p:cNvPr>
          <p:cNvSpPr txBox="1"/>
          <p:nvPr/>
        </p:nvSpPr>
        <p:spPr>
          <a:xfrm>
            <a:off x="9683646" y="6119336"/>
            <a:ext cx="2508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26 april 2024</a:t>
            </a:r>
          </a:p>
          <a:p>
            <a:r>
              <a:rPr lang="nl-NL" sz="1400" dirty="0">
                <a:solidFill>
                  <a:schemeClr val="bg1"/>
                </a:solidFill>
              </a:rPr>
              <a:t>Rianne Meinderts en </a:t>
            </a:r>
            <a:br>
              <a:rPr lang="nl-NL" sz="14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Shakira Oranje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C1E92C9-8119-7C95-CA71-5B6B84B80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9" y="1732673"/>
            <a:ext cx="5870913" cy="339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84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A66BB-38E9-48CE-8699-33311F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9261" y="1244901"/>
            <a:ext cx="11521280" cy="864094"/>
          </a:xfrm>
        </p:spPr>
        <p:txBody>
          <a:bodyPr wrap="square" anchor="t">
            <a:normAutofit/>
          </a:bodyPr>
          <a:lstStyle/>
          <a:p>
            <a:pPr algn="ctr"/>
            <a:r>
              <a:rPr lang="nl-NL" dirty="0"/>
              <a:t>CITES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9E0C1E-BE01-FA99-52C9-8D43698F28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640" y="1700807"/>
            <a:ext cx="11520000" cy="403225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            Benodigde documenten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FC0DB73-D6AB-79A4-EB46-8FFCCD285327}"/>
              </a:ext>
            </a:extLst>
          </p:cNvPr>
          <p:cNvSpPr txBox="1"/>
          <p:nvPr/>
        </p:nvSpPr>
        <p:spPr>
          <a:xfrm>
            <a:off x="548071" y="2517183"/>
            <a:ext cx="78248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+mn-lt"/>
              </a:rPr>
              <a:t>Afhankelijk van het beschermingsregime van de soort zijn er voor verschillende handelingen andere vergunningen/documenten nodig:</a:t>
            </a:r>
          </a:p>
          <a:p>
            <a:br>
              <a:rPr lang="nl-NL" dirty="0">
                <a:latin typeface="+mn-lt"/>
              </a:rPr>
            </a:br>
            <a:endParaRPr lang="nl-NL" dirty="0">
              <a:latin typeface="+mn-lt"/>
            </a:endParaRP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9414E0B-AF19-C870-B11F-D6B6107224A1}"/>
              </a:ext>
            </a:extLst>
          </p:cNvPr>
          <p:cNvSpPr txBox="1"/>
          <p:nvPr/>
        </p:nvSpPr>
        <p:spPr>
          <a:xfrm>
            <a:off x="524656" y="3429000"/>
            <a:ext cx="10568066" cy="290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5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Wingdings" panose="05000000000000000000" pitchFamily="2" charset="2"/>
              </a:rPr>
              <a:t> </a:t>
            </a:r>
            <a:r>
              <a:rPr kumimoji="0" lang="nl-NL" sz="15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Handel 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binnen de EU: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500" dirty="0">
                <a:solidFill>
                  <a:prstClr val="black"/>
                </a:solidFill>
                <a:latin typeface="Verdana"/>
                <a:cs typeface="Arial"/>
              </a:rPr>
              <a:t>EU-certificaat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Overdrachtsverklaring</a:t>
            </a:r>
            <a:br>
              <a:rPr lang="nl-NL" sz="1500" dirty="0">
                <a:solidFill>
                  <a:prstClr val="black"/>
                </a:solidFill>
                <a:latin typeface="Verdana"/>
                <a:cs typeface="Arial"/>
              </a:rPr>
            </a:br>
            <a:endParaRPr kumimoji="0" lang="nl-N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500" dirty="0">
                <a:solidFill>
                  <a:prstClr val="black"/>
                </a:solidFill>
                <a:latin typeface="Verdana"/>
                <a:cs typeface="Arial"/>
                <a:sym typeface="Wingdings" panose="05000000000000000000" pitchFamily="2" charset="2"/>
              </a:rPr>
              <a:t> </a:t>
            </a:r>
            <a:r>
              <a:rPr kumimoji="0" lang="nl-NL" sz="15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Invoer uit of uitvoer </a:t>
            </a:r>
            <a:r>
              <a:rPr lang="nl-NL" sz="1500" dirty="0">
                <a:solidFill>
                  <a:prstClr val="black"/>
                </a:solidFill>
                <a:latin typeface="Verdana"/>
                <a:cs typeface="Arial"/>
              </a:rPr>
              <a:t>naar landen buiten de EU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500" dirty="0">
                <a:solidFill>
                  <a:prstClr val="black"/>
                </a:solidFill>
                <a:latin typeface="Verdana"/>
                <a:cs typeface="Arial"/>
              </a:rPr>
              <a:t>CITES invoervergunning of wederinvoervergunning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500" dirty="0">
                <a:solidFill>
                  <a:prstClr val="black"/>
                </a:solidFill>
                <a:latin typeface="Verdana"/>
                <a:cs typeface="Arial"/>
              </a:rPr>
              <a:t>CITES uitvoervergunning of wederuitvoervergunning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Kennisgeving van invoer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dirty="0">
              <a:solidFill>
                <a:prstClr val="black"/>
              </a:solidFill>
              <a:latin typeface="Verdana"/>
              <a:cs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0D0D67-F36D-50A3-726F-AB7E8048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937" y="1185151"/>
            <a:ext cx="3709709" cy="506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53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E4BCF-BD7A-4445-9985-B99F0062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Bestuursrechtelijke handhaving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CA60BDB-83A5-91CE-91BD-818F46B50D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5458119" cy="4032250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Cluster Bestuursrechtelijke Handhaving CITES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8F1944F-EA19-A6A6-F19A-091FB7CE08BA}"/>
              </a:ext>
            </a:extLst>
          </p:cNvPr>
          <p:cNvSpPr txBox="1"/>
          <p:nvPr/>
        </p:nvSpPr>
        <p:spPr>
          <a:xfrm>
            <a:off x="5812339" y="1992419"/>
            <a:ext cx="6051577" cy="3999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Verantwoordelijkheden: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CITES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- Bezit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- Handel binnen de EU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- Invoer in de EU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- Uitvoer uit de EU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Verdana"/>
                <a:cs typeface="Arial"/>
              </a:rPr>
              <a:t>Vogelrichtlijn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Habitatrichtlijn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Verdana"/>
                <a:cs typeface="Arial"/>
              </a:rPr>
              <a:t>Verdrag van Bern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Verdrag van Bonn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Verdana"/>
                <a:cs typeface="Arial"/>
              </a:rPr>
              <a:t>Deelname aan (</a:t>
            </a:r>
            <a:r>
              <a:rPr lang="nl-NL" sz="1600" dirty="0" err="1">
                <a:solidFill>
                  <a:prstClr val="black"/>
                </a:solidFill>
                <a:latin typeface="Verdana"/>
                <a:cs typeface="Arial"/>
              </a:rPr>
              <a:t>inter</a:t>
            </a:r>
            <a:r>
              <a:rPr lang="nl-NL" sz="1600" dirty="0">
                <a:solidFill>
                  <a:prstClr val="black"/>
                </a:solidFill>
                <a:latin typeface="Verdana"/>
                <a:cs typeface="Arial"/>
              </a:rPr>
              <a:t>)nationale acties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Voorlichting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Verdana"/>
                <a:cs typeface="Arial"/>
              </a:rPr>
              <a:t>Adviseren/meedenken over beleid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01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E4BCF-BD7A-4445-9985-B99F0062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Bestuursrechtelijke handhaving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CA60BDB-83A5-91CE-91BD-818F46B50D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5458119" cy="4032250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BBEAEA8-CA4B-E905-9147-8D9555C49920}"/>
              </a:ext>
            </a:extLst>
          </p:cNvPr>
          <p:cNvSpPr txBox="1"/>
          <p:nvPr/>
        </p:nvSpPr>
        <p:spPr>
          <a:xfrm>
            <a:off x="599607" y="2145175"/>
            <a:ext cx="8540644" cy="306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Wingdings" panose="05000000000000000000" pitchFamily="2" charset="2"/>
              </a:rPr>
              <a:t>Start handhavingsdossier: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Wingdings" panose="05000000000000000000" pitchFamily="2" charset="2"/>
            </a:endParaRP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Verdana"/>
                <a:cs typeface="Arial"/>
                <a:sym typeface="Wingdings" panose="05000000000000000000" pitchFamily="2" charset="2"/>
              </a:rPr>
              <a:t>Nederlandse Voedsel- en Warenautoriteit (NVWA)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Wingdings" panose="05000000000000000000" pitchFamily="2" charset="2"/>
            </a:endParaRP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Wingdings" panose="05000000000000000000" pitchFamily="2" charset="2"/>
              </a:rPr>
              <a:t>Douane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Wingdings" panose="05000000000000000000" pitchFamily="2" charset="2"/>
              </a:rPr>
              <a:t>Politie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Wingdings" panose="05000000000000000000" pitchFamily="2" charset="2"/>
              </a:rPr>
              <a:t>Overtreders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Verdana"/>
                <a:cs typeface="Arial"/>
                <a:sym typeface="Wingdings" panose="05000000000000000000" pitchFamily="2" charset="2"/>
              </a:rPr>
              <a:t>Tips van derden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Wingdings" panose="05000000000000000000" pitchFamily="2" charset="2"/>
              </a:rPr>
              <a:t>Andere afdelingen van RVO (CITES bureau/Dierenwelzijn)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Verdana"/>
                <a:cs typeface="Arial"/>
                <a:sym typeface="Wingdings" panose="05000000000000000000" pitchFamily="2" charset="2"/>
              </a:rPr>
              <a:t>Buitenlandse autoriteiten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Arial"/>
              <a:sym typeface="Wingdings" panose="05000000000000000000" pitchFamily="2" charset="2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8BF2915-7BB6-8422-223D-683FBCE85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269" y="1990219"/>
            <a:ext cx="2408129" cy="143878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95FCD1C-8A66-8926-4657-283C37073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656" y="3207815"/>
            <a:ext cx="1742742" cy="94264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914B994-0668-F89C-3A0A-8C8AEDAA1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814" y="3629357"/>
            <a:ext cx="1383779" cy="74234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4F7C846-9E0B-AE11-BF0B-12ACE6DD95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41" t="8662" b="33828"/>
          <a:stretch/>
        </p:blipFill>
        <p:spPr>
          <a:xfrm>
            <a:off x="8540402" y="4457603"/>
            <a:ext cx="1742743" cy="16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23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C18DB-AF22-470B-9D6A-539D9140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Bestuursrechtelijke handhaving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B0D23-F083-4143-AECD-1B49D1A284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5360" y="2122115"/>
            <a:ext cx="11521280" cy="403225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Voorbeelden van overtredingen</a:t>
            </a:r>
            <a:endParaRPr lang="nl-NL" sz="1800" dirty="0">
              <a:sym typeface="Wingdings" panose="05000000000000000000" pitchFamily="2" charset="2"/>
            </a:endParaRPr>
          </a:p>
          <a:p>
            <a:r>
              <a:rPr lang="nl-NL" sz="1800" dirty="0">
                <a:sym typeface="Wingdings" panose="05000000000000000000" pitchFamily="2" charset="2"/>
              </a:rPr>
              <a:t>Invoer, doorvoer of uitvoer zonder (geldige) CITES vergunningen</a:t>
            </a:r>
          </a:p>
          <a:p>
            <a:r>
              <a:rPr lang="nl-NL" sz="1800" dirty="0">
                <a:sym typeface="Wingdings" panose="05000000000000000000" pitchFamily="2" charset="2"/>
              </a:rPr>
              <a:t>Niet kunnen aantonen van de legale herkomst van dieren of planten</a:t>
            </a:r>
          </a:p>
          <a:p>
            <a:r>
              <a:rPr lang="nl-NL" sz="1800" dirty="0">
                <a:sym typeface="Wingdings" panose="05000000000000000000" pitchFamily="2" charset="2"/>
              </a:rPr>
              <a:t>Zich niet houden aan de voorwaarden op een CITES vergunning</a:t>
            </a:r>
          </a:p>
          <a:p>
            <a:r>
              <a:rPr lang="nl-NL" sz="1800" dirty="0">
                <a:sym typeface="Wingdings" panose="05000000000000000000" pitchFamily="2" charset="2"/>
              </a:rPr>
              <a:t>Dieren niet voorzien van een (juist) merkteken</a:t>
            </a:r>
          </a:p>
          <a:p>
            <a:r>
              <a:rPr lang="nl-NL" sz="1800" dirty="0">
                <a:sym typeface="Wingdings" panose="05000000000000000000" pitchFamily="2" charset="2"/>
              </a:rPr>
              <a:t>Geen (volledige) administratie voeren</a:t>
            </a:r>
          </a:p>
          <a:p>
            <a:r>
              <a:rPr lang="nl-NL" sz="1800" dirty="0">
                <a:sym typeface="Wingdings" panose="05000000000000000000" pitchFamily="2" charset="2"/>
              </a:rPr>
              <a:t>Niet aanbieden van documenten aan de Douane</a:t>
            </a:r>
            <a:endParaRPr lang="nl-NL" dirty="0">
              <a:sym typeface="Wingdings" panose="05000000000000000000" pitchFamily="2" charset="2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52C1009-D7D0-BD22-C7DF-231349BF3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232" y="4618040"/>
            <a:ext cx="5078408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6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C18DB-AF22-470B-9D6A-539D9140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Bestuursrechtelijke handhaving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5B0D23-F083-4143-AECD-1B49D1A2846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5360" y="2122115"/>
            <a:ext cx="11521280" cy="403225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Strafrecht v/s bestuursrecht</a:t>
            </a:r>
            <a:r>
              <a:rPr lang="nl-NL" sz="1800" dirty="0">
                <a:sym typeface="Wingdings" panose="05000000000000000000" pitchFamily="2" charset="2"/>
              </a:rPr>
              <a:t> </a:t>
            </a:r>
          </a:p>
          <a:p>
            <a:r>
              <a:rPr lang="nl-NL" sz="1800" dirty="0">
                <a:sym typeface="Wingdings" panose="05000000000000000000" pitchFamily="2" charset="2"/>
              </a:rPr>
              <a:t>Bestuursrecht is gericht op herstel van de overtreding.</a:t>
            </a:r>
          </a:p>
          <a:p>
            <a:r>
              <a:rPr lang="nl-NL" sz="1800" dirty="0">
                <a:sym typeface="Wingdings" panose="05000000000000000000" pitchFamily="2" charset="2"/>
              </a:rPr>
              <a:t>Bestuursrecht is niet gericht op de persoon (in strafrecht wel).</a:t>
            </a:r>
          </a:p>
          <a:p>
            <a:r>
              <a:rPr lang="nl-NL" sz="1800" dirty="0">
                <a:sym typeface="Wingdings" panose="05000000000000000000" pitchFamily="2" charset="2"/>
              </a:rPr>
              <a:t>Bestuursrechtelijke handhaving kan samenlopen met strafrechtelijke</a:t>
            </a:r>
          </a:p>
          <a:p>
            <a:pPr marL="0" indent="0">
              <a:buNone/>
            </a:pPr>
            <a:endParaRPr lang="nl-NL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Handhavingsinstrumenten</a:t>
            </a:r>
          </a:p>
          <a:p>
            <a:r>
              <a:rPr lang="nl-NL" sz="1800" dirty="0">
                <a:sym typeface="Wingdings" panose="05000000000000000000" pitchFamily="2" charset="2"/>
              </a:rPr>
              <a:t>Waarschuwing</a:t>
            </a:r>
          </a:p>
          <a:p>
            <a:r>
              <a:rPr lang="nl-NL" sz="1800" dirty="0">
                <a:sym typeface="Wingdings" panose="05000000000000000000" pitchFamily="2" charset="2"/>
              </a:rPr>
              <a:t>Last onder bestuursdwang (in </a:t>
            </a:r>
            <a:r>
              <a:rPr lang="nl-NL" sz="1800" dirty="0" err="1">
                <a:sym typeface="Wingdings" panose="05000000000000000000" pitchFamily="2" charset="2"/>
              </a:rPr>
              <a:t>bewaringname</a:t>
            </a:r>
            <a:r>
              <a:rPr lang="nl-NL" sz="1800" dirty="0">
                <a:sym typeface="Wingdings" panose="05000000000000000000" pitchFamily="2" charset="2"/>
              </a:rPr>
              <a:t>)</a:t>
            </a:r>
          </a:p>
          <a:p>
            <a:r>
              <a:rPr lang="nl-NL" sz="1800" dirty="0">
                <a:sym typeface="Wingdings" panose="05000000000000000000" pitchFamily="2" charset="2"/>
              </a:rPr>
              <a:t>Last onder dwangsom</a:t>
            </a:r>
          </a:p>
          <a:p>
            <a:endParaRPr lang="nl-NL" dirty="0">
              <a:sym typeface="Wingdings" panose="05000000000000000000" pitchFamily="2" charset="2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BEEF2B-3E94-9A96-AE00-573A0250A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0"/>
          <a:stretch/>
        </p:blipFill>
        <p:spPr>
          <a:xfrm>
            <a:off x="9626956" y="2933479"/>
            <a:ext cx="2229684" cy="3188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0D31C56-0ADC-E27C-DA6F-1000BA2DB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587" y="4946675"/>
            <a:ext cx="2678020" cy="11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8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C18DB-AF22-470B-9D6A-539D9140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Bestuursrechtelijke handhaving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E184E2FD-23CF-D3A5-4E8A-C16C39446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93005"/>
              </p:ext>
            </p:extLst>
          </p:nvPr>
        </p:nvGraphicFramePr>
        <p:xfrm>
          <a:off x="2291800" y="1937981"/>
          <a:ext cx="7608399" cy="4297680"/>
        </p:xfrm>
        <a:graphic>
          <a:graphicData uri="http://schemas.openxmlformats.org/drawingml/2006/table">
            <a:tbl>
              <a:tblPr firstRow="1" bandRow="1"/>
              <a:tblGrid>
                <a:gridCol w="4504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4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2023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Aantal in bewaring genomen specimens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Planten (of delen daarvan)	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10319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Koraal (of delen daarvan)	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10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Weekdieren (of delen daarvan)	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2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Geleedpotigen (of delen daarvan)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0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Vissen (of delen daarvan)	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198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Amfibieën (of delen daarvan)	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0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Reptielen (of delen daarvan)	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256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92620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Vogels (of delen daarvan)	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401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135924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Zoogdieren (of delen daarvan)	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dirty="0"/>
                        <a:t>63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188288"/>
                  </a:ext>
                </a:extLst>
              </a:tr>
              <a:tr h="325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Totaal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nl-NL" b="1" dirty="0"/>
                        <a:t>11249</a:t>
                      </a:r>
                    </a:p>
                  </a:txBody>
                  <a:tcPr marL="121920" marR="12192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C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457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67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4B6EC97-C2AA-C549-D4A3-A930E24AEFD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841575" y="890544"/>
            <a:ext cx="3189667" cy="2284396"/>
          </a:xfrm>
        </p:spPr>
      </p:pic>
      <p:pic>
        <p:nvPicPr>
          <p:cNvPr id="5" name="Tijdelijke aanduiding voor inhoud 8">
            <a:extLst>
              <a:ext uri="{FF2B5EF4-FFF2-40B4-BE49-F238E27FC236}">
                <a16:creationId xmlns:a16="http://schemas.microsoft.com/office/drawing/2014/main" id="{FEE0EE0A-2F60-ADE4-7FD3-51F0754CE3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99537" y="1226739"/>
            <a:ext cx="3931290" cy="4940261"/>
          </a:xfr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0325A01-F0ED-C99A-CA09-98E8BC5CF54D}"/>
              </a:ext>
            </a:extLst>
          </p:cNvPr>
          <p:cNvSpPr txBox="1"/>
          <p:nvPr/>
        </p:nvSpPr>
        <p:spPr>
          <a:xfrm>
            <a:off x="8841575" y="3066968"/>
            <a:ext cx="3950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shampoo met </a:t>
            </a:r>
            <a:r>
              <a:rPr lang="en-US" dirty="0" err="1"/>
              <a:t>kaviaar</a:t>
            </a:r>
            <a:r>
              <a:rPr lang="en-US" dirty="0"/>
              <a:t>-extract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E7985D5-6EFC-3168-638B-0A082C06E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517" y="1060332"/>
            <a:ext cx="3016966" cy="1944821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384F15E-0895-0077-F3A4-E06B22458896}"/>
              </a:ext>
            </a:extLst>
          </p:cNvPr>
          <p:cNvSpPr txBox="1"/>
          <p:nvPr/>
        </p:nvSpPr>
        <p:spPr>
          <a:xfrm>
            <a:off x="4720128" y="2913551"/>
            <a:ext cx="3720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gedroogde Amerikaanse ginseng 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CE26E7-CAC6-86E7-FE55-A7560F8BD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140" y="3603337"/>
            <a:ext cx="2246577" cy="219433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E471A8-ED2C-73E3-8578-3D800E2B2AE7}"/>
              </a:ext>
            </a:extLst>
          </p:cNvPr>
          <p:cNvSpPr txBox="1"/>
          <p:nvPr/>
        </p:nvSpPr>
        <p:spPr>
          <a:xfrm>
            <a:off x="4720128" y="5797668"/>
            <a:ext cx="1694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anaconda olie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EC1FEE4-5235-27F4-D267-028F85F73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3927" y="3530245"/>
            <a:ext cx="1525588" cy="253761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AB26914-E4F3-5460-E39B-7A1ED119D0F2}"/>
              </a:ext>
            </a:extLst>
          </p:cNvPr>
          <p:cNvSpPr txBox="1"/>
          <p:nvPr/>
        </p:nvSpPr>
        <p:spPr>
          <a:xfrm>
            <a:off x="9406247" y="5982606"/>
            <a:ext cx="2860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vijzels</a:t>
            </a:r>
            <a:r>
              <a:rPr lang="en-US" dirty="0"/>
              <a:t> van Dalbergia </a:t>
            </a:r>
            <a:r>
              <a:rPr lang="en-US" dirty="0" err="1"/>
              <a:t>hout</a:t>
            </a: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283254-927F-5341-3650-2E1391354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4045" y="3732163"/>
            <a:ext cx="2602530" cy="1627373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03A519DE-E2A6-B4F2-DF0D-FC8912657B51}"/>
              </a:ext>
            </a:extLst>
          </p:cNvPr>
          <p:cNvSpPr txBox="1"/>
          <p:nvPr/>
        </p:nvSpPr>
        <p:spPr>
          <a:xfrm>
            <a:off x="7137557" y="5290939"/>
            <a:ext cx="2602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hoofdtooi</a:t>
            </a:r>
            <a:r>
              <a:rPr lang="en-US" dirty="0"/>
              <a:t> met </a:t>
            </a:r>
            <a:r>
              <a:rPr lang="en-US" dirty="0" err="1"/>
              <a:t>ara</a:t>
            </a:r>
            <a:r>
              <a:rPr lang="en-US" dirty="0"/>
              <a:t> </a:t>
            </a:r>
            <a:r>
              <a:rPr lang="en-US" dirty="0" err="1"/>
              <a:t>veren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4259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41D17-A445-9170-F058-9E2A5DA09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Procedure gevonden dieren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49FB0A-2967-FE55-1EA3-55AEAB91F9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10971976" cy="403225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Gevonden CITES-dier?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Het dier is beschermd door CITES</a:t>
            </a:r>
          </a:p>
          <a:p>
            <a:r>
              <a:rPr lang="nl-NL" dirty="0"/>
              <a:t>In de natuur/op straat gevonden/anoniem achtergelaten</a:t>
            </a:r>
          </a:p>
          <a:p>
            <a:r>
              <a:rPr lang="nl-NL" dirty="0"/>
              <a:t>Het heeft een eigenaar gehad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Een wild CITES-dier is dus geen gevonden dier. Hier geldt een aparte procedure voor en zijn aparte opvangcentra voor.</a:t>
            </a:r>
          </a:p>
        </p:txBody>
      </p:sp>
    </p:spTree>
    <p:extLst>
      <p:ext uri="{BB962C8B-B14F-4D97-AF65-F5344CB8AC3E}">
        <p14:creationId xmlns:p14="http://schemas.microsoft.com/office/powerpoint/2010/main" val="78853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A66BB-38E9-48CE-8699-33311F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268760"/>
            <a:ext cx="11521280" cy="864094"/>
          </a:xfrm>
        </p:spPr>
        <p:txBody>
          <a:bodyPr wrap="square" anchor="t">
            <a:normAutofit/>
          </a:bodyPr>
          <a:lstStyle/>
          <a:p>
            <a:pPr algn="ctr"/>
            <a:r>
              <a:rPr lang="nl-NL" dirty="0"/>
              <a:t>Heb ik te maken met een CITES-dier?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9E0C1E-BE01-FA99-52C9-8D43698F28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640" y="1700807"/>
            <a:ext cx="11520000" cy="4032250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FC0DB73-D6AB-79A4-EB46-8FFCCD285327}"/>
              </a:ext>
            </a:extLst>
          </p:cNvPr>
          <p:cNvSpPr txBox="1"/>
          <p:nvPr/>
        </p:nvSpPr>
        <p:spPr>
          <a:xfrm>
            <a:off x="335360" y="2716847"/>
            <a:ext cx="782486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000" dirty="0">
                <a:latin typeface="+mn-lt"/>
              </a:rPr>
              <a:t>Wat is de wetenschappelijke soortnaam?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>
                <a:latin typeface="+mn-lt"/>
              </a:rPr>
              <a:t>Is de soort opgenomen op een Appendix </a:t>
            </a:r>
            <a:br>
              <a:rPr lang="nl-NL" sz="2000" dirty="0">
                <a:latin typeface="+mn-lt"/>
              </a:rPr>
            </a:br>
            <a:r>
              <a:rPr lang="nl-NL" sz="2000" dirty="0">
                <a:latin typeface="+mn-lt"/>
              </a:rPr>
              <a:t>en/of Bijlage?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>
                <a:latin typeface="+mn-lt"/>
              </a:rPr>
              <a:t>Gelden er uitzonderingen?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>
                <a:latin typeface="+mn-lt"/>
              </a:rPr>
              <a:t>Heb ik een vergunning nodig?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000" dirty="0">
                <a:latin typeface="+mn-lt"/>
              </a:rPr>
              <a:t>Welke vergunning heb ik nodig?</a:t>
            </a:r>
          </a:p>
          <a:p>
            <a:pPr marL="342900" indent="-342900">
              <a:buFont typeface="+mj-lt"/>
              <a:buAutoNum type="arabicPeriod"/>
            </a:pPr>
            <a:endParaRPr lang="nl-NL" sz="1600" dirty="0">
              <a:latin typeface="+mn-lt"/>
            </a:endParaRPr>
          </a:p>
          <a:p>
            <a:br>
              <a:rPr lang="nl-NL" dirty="0">
                <a:latin typeface="+mn-lt"/>
              </a:rPr>
            </a:br>
            <a:endParaRPr lang="nl-NL" dirty="0">
              <a:latin typeface="+mn-lt"/>
            </a:endParaRP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2DFF807-4567-A088-0C18-BE6F8D13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66" y="2104714"/>
            <a:ext cx="4731447" cy="38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3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A66BB-38E9-48CE-8699-33311F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268760"/>
            <a:ext cx="11521280" cy="864094"/>
          </a:xfrm>
        </p:spPr>
        <p:txBody>
          <a:bodyPr wrap="square" anchor="t">
            <a:normAutofit/>
          </a:bodyPr>
          <a:lstStyle/>
          <a:p>
            <a:pPr algn="ctr"/>
            <a:r>
              <a:rPr lang="nl-NL" dirty="0"/>
              <a:t>Species+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C29888-5156-D867-FF07-D01F361B9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" y="1713186"/>
            <a:ext cx="5918570" cy="4438927"/>
          </a:xfrm>
          <a:prstGeom prst="rect">
            <a:avLst/>
          </a:prstGeom>
        </p:spPr>
      </p:pic>
      <p:pic>
        <p:nvPicPr>
          <p:cNvPr id="2050" name="Picture 2" descr="Grijze roodstaartpapegaai - Wikipedia">
            <a:extLst>
              <a:ext uri="{FF2B5EF4-FFF2-40B4-BE49-F238E27FC236}">
                <a16:creationId xmlns:a16="http://schemas.microsoft.com/office/drawing/2014/main" id="{2589FABD-EFEB-5603-2FF2-E04518B034D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28" y="3338052"/>
            <a:ext cx="1869040" cy="28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1638E38-1F97-690C-470B-159D381DB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468" y="1700807"/>
            <a:ext cx="5250346" cy="45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1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3DF1C-01E5-4D11-8907-6CB86F360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083238"/>
            <a:ext cx="11521280" cy="864094"/>
          </a:xfrm>
        </p:spPr>
        <p:txBody>
          <a:bodyPr/>
          <a:lstStyle/>
          <a:p>
            <a:pPr algn="ctr"/>
            <a:r>
              <a:rPr lang="nl-NL" dirty="0"/>
              <a:t>Inhoudsopgave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05A395-9A64-48E5-BD9D-55DF2B170B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5360" y="1742512"/>
            <a:ext cx="11520000" cy="4032250"/>
          </a:xfrm>
        </p:spPr>
        <p:txBody>
          <a:bodyPr/>
          <a:lstStyle/>
          <a:p>
            <a:r>
              <a:rPr lang="nl-NL" dirty="0"/>
              <a:t>CITES in het kort</a:t>
            </a:r>
          </a:p>
          <a:p>
            <a:endParaRPr lang="nl-NL" dirty="0"/>
          </a:p>
          <a:p>
            <a:r>
              <a:rPr lang="nl-NL" dirty="0"/>
              <a:t>Wat doet RVO?</a:t>
            </a:r>
          </a:p>
          <a:p>
            <a:endParaRPr lang="nl-NL" dirty="0"/>
          </a:p>
          <a:p>
            <a:r>
              <a:rPr lang="nl-NL" dirty="0"/>
              <a:t>Bestuursrechtelijke handhaving</a:t>
            </a:r>
          </a:p>
          <a:p>
            <a:endParaRPr lang="nl-NL" dirty="0"/>
          </a:p>
          <a:p>
            <a:r>
              <a:rPr lang="nl-NL" dirty="0"/>
              <a:t>Gevonden dieren procedure</a:t>
            </a:r>
          </a:p>
          <a:p>
            <a:endParaRPr lang="nl-NL" dirty="0"/>
          </a:p>
          <a:p>
            <a:r>
              <a:rPr lang="nl-NL" dirty="0"/>
              <a:t>Intro IUS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9477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FED2D-4088-44F9-DEB8-44EE93F0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Melden van een gevonden dier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37B293-5240-9289-D256-91CEE51A99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Een gevonden dier wordt altijd gemeld bij de gemeente</a:t>
            </a:r>
          </a:p>
          <a:p>
            <a:pPr lvl="1"/>
            <a:r>
              <a:rPr lang="nl-NL" dirty="0"/>
              <a:t>Eigenaar kan zich binnen 14 dagen melden</a:t>
            </a:r>
          </a:p>
          <a:p>
            <a:pPr lvl="1"/>
            <a:endParaRPr lang="nl-NL" dirty="0"/>
          </a:p>
          <a:p>
            <a:r>
              <a:rPr lang="nl-NL" dirty="0"/>
              <a:t>Tijdelijk opvang wordt door de gemeente bepaald of is contractueel geregeld</a:t>
            </a:r>
          </a:p>
          <a:p>
            <a:endParaRPr lang="nl-NL" dirty="0"/>
          </a:p>
          <a:p>
            <a:r>
              <a:rPr lang="nl-NL" dirty="0"/>
              <a:t>Gemerkt dier? Neem contact met ons op</a:t>
            </a:r>
          </a:p>
        </p:txBody>
      </p:sp>
    </p:spTree>
    <p:extLst>
      <p:ext uri="{BB962C8B-B14F-4D97-AF65-F5344CB8AC3E}">
        <p14:creationId xmlns:p14="http://schemas.microsoft.com/office/powerpoint/2010/main" val="4242799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A1476-B10E-9DC4-CCEC-0366BD0C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bestemming gevonden dier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C9ACE3-459D-E702-4952-EEDAA40E8E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Gemeente zoekt nieuwe bestemming of opvangcentrum wanneer dit in het contract is geregeld</a:t>
            </a:r>
          </a:p>
          <a:p>
            <a:endParaRPr lang="nl-NL" dirty="0"/>
          </a:p>
          <a:p>
            <a:r>
              <a:rPr lang="nl-NL" dirty="0"/>
              <a:t>Vaak kunnen CITES-dieren niet aan een particulier worden overgedragen vanwege onbekende herkomst</a:t>
            </a:r>
          </a:p>
          <a:p>
            <a:pPr lvl="1"/>
            <a:r>
              <a:rPr lang="nl-NL" dirty="0"/>
              <a:t>Vaak is er nog een andere ontheffing nodig voor bezit</a:t>
            </a:r>
          </a:p>
          <a:p>
            <a:endParaRPr lang="nl-NL" dirty="0"/>
          </a:p>
          <a:p>
            <a:r>
              <a:rPr lang="nl-NL" dirty="0"/>
              <a:t>Nieuwe bestemming is vaak: dierentuin, opvangcentrum of Stichting</a:t>
            </a:r>
          </a:p>
        </p:txBody>
      </p:sp>
    </p:spTree>
    <p:extLst>
      <p:ext uri="{BB962C8B-B14F-4D97-AF65-F5344CB8AC3E}">
        <p14:creationId xmlns:p14="http://schemas.microsoft.com/office/powerpoint/2010/main" val="294228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B0FFD-854A-0FC6-928F-2E8B6D30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24943"/>
            <a:ext cx="11521280" cy="864094"/>
          </a:xfrm>
        </p:spPr>
        <p:txBody>
          <a:bodyPr/>
          <a:lstStyle/>
          <a:p>
            <a:r>
              <a:rPr lang="nl-NL" dirty="0"/>
              <a:t>Welke documenten zijn nodig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3BFEA0-23FE-FFD4-11AE-15DF107728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640" y="1556990"/>
            <a:ext cx="11520000" cy="4032250"/>
          </a:xfrm>
        </p:spPr>
        <p:txBody>
          <a:bodyPr/>
          <a:lstStyle/>
          <a:p>
            <a:r>
              <a:rPr lang="nl-NL" dirty="0"/>
              <a:t>Voor alle Bijlage A soorten en de meeste B soorten is een EU-certificaat nodig</a:t>
            </a:r>
          </a:p>
          <a:p>
            <a:endParaRPr lang="nl-NL" dirty="0"/>
          </a:p>
          <a:p>
            <a:r>
              <a:rPr lang="nl-NL" dirty="0"/>
              <a:t>Gemeente vraagt het EU-certificaat aan, óf</a:t>
            </a:r>
          </a:p>
          <a:p>
            <a:pPr lvl="1"/>
            <a:r>
              <a:rPr lang="nl-NL" dirty="0"/>
              <a:t>Opvangcentrum wordt gemachtigd om een aanvraag te doen</a:t>
            </a:r>
          </a:p>
          <a:p>
            <a:pPr lvl="1"/>
            <a:r>
              <a:rPr lang="nl-NL" dirty="0"/>
              <a:t>Het opvangcentrum heeft dit contractueel vastgelegd</a:t>
            </a:r>
          </a:p>
          <a:p>
            <a:endParaRPr lang="nl-NL" dirty="0"/>
          </a:p>
          <a:p>
            <a:r>
              <a:rPr lang="nl-NL" dirty="0"/>
              <a:t>Ná ontvangst van het EU-certificaat pas overdragen</a:t>
            </a:r>
          </a:p>
          <a:p>
            <a:endParaRPr lang="nl-NL" dirty="0"/>
          </a:p>
          <a:p>
            <a:r>
              <a:rPr lang="nl-NL" dirty="0"/>
              <a:t>Ongemerkte Bijlage A dieren moeten gechipt worden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2709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DB908-9B7B-22D8-E54C-76A03D79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Invasieve Uitheemse Soorten (IUS)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7AD32E-F44B-61BA-3794-7A941EBAA9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altLang="nl-NL" dirty="0"/>
              <a:t>Wat zijn invasieve exoten?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altLang="nl-NL" dirty="0"/>
              <a:t>EU-exotenverordening 1143/2014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altLang="nl-NL" dirty="0"/>
              <a:t>Wat mag niet?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l-NL" altLang="nl-NL" dirty="0"/>
              <a:t>Wat mag wel?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6083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90CEE5F9-CB79-04E6-4910-975B2490A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051" y="1336676"/>
            <a:ext cx="7724775" cy="392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  <a:lvl2pPr marL="760413" indent="-285750" eaLnBrk="0" hangingPunct="0"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2pPr>
            <a:lvl3pPr marL="1179513" indent="-228600" eaLnBrk="0" hangingPunct="0"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nl-NL" altLang="nl-NL" sz="2000" b="1" dirty="0">
                <a:solidFill>
                  <a:srgbClr val="2494C5"/>
                </a:solidFill>
                <a:ea typeface="Geneva"/>
                <a:cs typeface="Geneva"/>
              </a:rPr>
              <a:t>Exoot =</a:t>
            </a:r>
            <a:r>
              <a:rPr lang="nl-NL" altLang="nl-NL" sz="2000" b="1" dirty="0">
                <a:solidFill>
                  <a:schemeClr val="tx1"/>
                </a:solidFill>
                <a:ea typeface="Geneva"/>
                <a:cs typeface="Geneva"/>
              </a:rPr>
              <a:t> </a:t>
            </a: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Een plant, dier, micro-organisme of schimmel dat van nature hier niet voorkomt en binnenkomt door </a:t>
            </a:r>
            <a:r>
              <a:rPr lang="nl-NL" altLang="nl-NL" sz="2000" b="1" dirty="0">
                <a:solidFill>
                  <a:schemeClr val="tx1"/>
                </a:solidFill>
                <a:ea typeface="Geneva"/>
                <a:cs typeface="Geneva"/>
              </a:rPr>
              <a:t>menselijk handelen</a:t>
            </a: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 (transport, handel)</a:t>
            </a:r>
          </a:p>
          <a:p>
            <a:pPr>
              <a:lnSpc>
                <a:spcPct val="120000"/>
              </a:lnSpc>
              <a:defRPr/>
            </a:pPr>
            <a:endParaRPr lang="nl-NL" altLang="nl-NL" sz="2000" dirty="0">
              <a:solidFill>
                <a:schemeClr val="tx1"/>
              </a:solidFill>
              <a:ea typeface="Geneva"/>
              <a:cs typeface="Geneva"/>
            </a:endParaRPr>
          </a:p>
          <a:p>
            <a:pPr>
              <a:lnSpc>
                <a:spcPct val="120000"/>
              </a:lnSpc>
              <a:defRPr/>
            </a:pP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Geen natuurlijke vijanden</a:t>
            </a:r>
          </a:p>
          <a:p>
            <a:pPr>
              <a:lnSpc>
                <a:spcPct val="120000"/>
              </a:lnSpc>
              <a:defRPr/>
            </a:pPr>
            <a:endParaRPr lang="nl-NL" altLang="nl-NL" sz="2000" dirty="0">
              <a:solidFill>
                <a:schemeClr val="tx1"/>
              </a:solidFill>
              <a:ea typeface="Geneva"/>
              <a:cs typeface="Geneva"/>
            </a:endParaRPr>
          </a:p>
          <a:p>
            <a:pPr>
              <a:lnSpc>
                <a:spcPct val="120000"/>
              </a:lnSpc>
              <a:defRPr/>
            </a:pPr>
            <a:endParaRPr lang="nl-NL" altLang="nl-NL" sz="2000" dirty="0">
              <a:solidFill>
                <a:schemeClr val="tx1"/>
              </a:solidFill>
              <a:ea typeface="Geneva"/>
              <a:cs typeface="Geneva"/>
            </a:endParaRPr>
          </a:p>
          <a:p>
            <a:pPr marL="0" lvl="3" indent="0">
              <a:lnSpc>
                <a:spcPct val="120000"/>
              </a:lnSpc>
              <a:defRPr/>
            </a:pPr>
            <a:r>
              <a:rPr lang="nl-NL" altLang="nl-NL" sz="2000" dirty="0" err="1">
                <a:solidFill>
                  <a:schemeClr val="tx1"/>
                </a:solidFill>
                <a:ea typeface="Geneva"/>
                <a:cs typeface="Geneva"/>
              </a:rPr>
              <a:t>N.b.</a:t>
            </a: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: </a:t>
            </a:r>
            <a:r>
              <a:rPr lang="nl-NL" altLang="nl-NL" sz="2000" b="1" dirty="0">
                <a:solidFill>
                  <a:schemeClr val="tx1"/>
                </a:solidFill>
                <a:ea typeface="Geneva"/>
                <a:cs typeface="Geneva"/>
              </a:rPr>
              <a:t>geen</a:t>
            </a: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 exoot in EU zijn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Zelfstandig </a:t>
            </a:r>
            <a:r>
              <a:rPr lang="nl-NL" altLang="nl-NL" sz="2000" i="1" dirty="0">
                <a:solidFill>
                  <a:schemeClr val="tx1"/>
                </a:solidFill>
                <a:ea typeface="Geneva"/>
                <a:cs typeface="Geneva"/>
              </a:rPr>
              <a:t>oprukkende </a:t>
            </a: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soorten (klimaatverandering)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ergens in de EU inheems.</a:t>
            </a:r>
          </a:p>
          <a:p>
            <a:pPr lvl="3" indent="0">
              <a:lnSpc>
                <a:spcPct val="120000"/>
              </a:lnSpc>
              <a:defRPr/>
            </a:pPr>
            <a:r>
              <a:rPr lang="nl-NL" altLang="nl-NL" sz="2000" dirty="0">
                <a:solidFill>
                  <a:schemeClr val="tx1"/>
                </a:solidFill>
                <a:ea typeface="Geneva"/>
                <a:cs typeface="Geneva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BE2C944-BB67-3D44-576C-F17885BD8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271588"/>
            <a:ext cx="8820150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Geneva"/>
              </a:defRPr>
            </a:lvl1pPr>
            <a:lvl2pPr marL="760413" indent="-285750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8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2pPr>
            <a:lvl3pPr marL="1179513" indent="-228600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4"/>
              </a:buBlip>
              <a:defRPr sz="24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5"/>
              </a:buBlip>
              <a:defRPr sz="20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9pPr>
          </a:lstStyle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nl-NL" altLang="nl-NL" sz="2000" b="1" dirty="0">
                <a:solidFill>
                  <a:srgbClr val="2494C5"/>
                </a:solidFill>
              </a:rPr>
              <a:t>Invasieve</a:t>
            </a:r>
            <a:r>
              <a:rPr lang="nl-NL" altLang="nl-NL" sz="2000" dirty="0">
                <a:solidFill>
                  <a:srgbClr val="2494C5"/>
                </a:solidFill>
              </a:rPr>
              <a:t> exoot = </a:t>
            </a:r>
            <a:r>
              <a:rPr lang="nl-NL" altLang="nl-NL" sz="2000" dirty="0"/>
              <a:t>Een exoot die door vestiging en verspreiding een bedreiging vormt voor de: </a:t>
            </a:r>
          </a:p>
          <a:p>
            <a:pPr>
              <a:defRPr/>
            </a:pPr>
            <a:r>
              <a:rPr lang="nl-NL" sz="2000" dirty="0"/>
              <a:t> Ecologie (natuur en biodiversiteit)</a:t>
            </a:r>
          </a:p>
          <a:p>
            <a:pPr>
              <a:defRPr/>
            </a:pPr>
            <a:r>
              <a:rPr lang="nl-NL" sz="2000" dirty="0"/>
              <a:t> Gezondheid mens en dier</a:t>
            </a:r>
          </a:p>
          <a:p>
            <a:pPr>
              <a:defRPr/>
            </a:pPr>
            <a:r>
              <a:rPr lang="nl-NL" sz="2000" dirty="0"/>
              <a:t> Economie (landbouw, infrastructuur, bebouwing)</a:t>
            </a:r>
          </a:p>
          <a:p>
            <a:pPr>
              <a:defRPr/>
            </a:pPr>
            <a:r>
              <a:rPr lang="nl-NL" sz="2000" dirty="0"/>
              <a:t> Veiligheid (waterveiligheid, brandveiligheid)</a:t>
            </a:r>
          </a:p>
          <a:p>
            <a:pPr>
              <a:buNone/>
              <a:defRPr/>
            </a:pPr>
            <a:r>
              <a:rPr lang="nl-NL" sz="2000" dirty="0"/>
              <a:t>+</a:t>
            </a:r>
          </a:p>
          <a:p>
            <a:pPr>
              <a:defRPr/>
            </a:pPr>
            <a:r>
              <a:rPr lang="nl-NL" sz="2000" dirty="0"/>
              <a:t> Hoge kosten voor bestrijding (geld, inspanning, dierenleed)</a:t>
            </a:r>
          </a:p>
          <a:p>
            <a:pPr>
              <a:defRPr/>
            </a:pPr>
            <a:endParaRPr lang="nl-NL" sz="2000" dirty="0"/>
          </a:p>
          <a:p>
            <a:pPr>
              <a:buNone/>
              <a:defRPr/>
            </a:pPr>
            <a:r>
              <a:rPr lang="nl-NL" sz="2000" dirty="0">
                <a:sym typeface="Wingdings" panose="05000000000000000000" pitchFamily="2" charset="2"/>
              </a:rPr>
              <a:t> Voorkomen is beter dan genezen</a:t>
            </a:r>
            <a:endParaRPr lang="nl-NL" sz="2000" dirty="0"/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nl-NL" altLang="nl-NL" sz="2400" dirty="0"/>
          </a:p>
          <a:p>
            <a:pPr>
              <a:buFont typeface="Arial" panose="020B0604020202020204" pitchFamily="34" charset="0"/>
              <a:buNone/>
            </a:pPr>
            <a:endParaRPr lang="nl-NL" altLang="nl-NL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DCE9B95-25A7-641E-9F7A-7FC02674F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116013"/>
            <a:ext cx="9144000" cy="571500"/>
          </a:xfrm>
        </p:spPr>
        <p:txBody>
          <a:bodyPr/>
          <a:lstStyle/>
          <a:p>
            <a:pPr algn="ctr"/>
            <a:r>
              <a:rPr lang="nl-NL" altLang="nl-NL" sz="2200" b="1" dirty="0">
                <a:solidFill>
                  <a:srgbClr val="2494C5"/>
                </a:solidFill>
                <a:latin typeface="Verdana" panose="020B0604030504040204" pitchFamily="34" charset="0"/>
                <a:ea typeface="Geneva"/>
                <a:cs typeface="Geneva"/>
              </a:rPr>
              <a:t>Bedreiging biodiversiteit: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B2AC547E-60CD-B3C9-D8DA-DD9C52717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1909763"/>
            <a:ext cx="6480175" cy="3598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Geneva"/>
              </a:defRPr>
            </a:lvl1pPr>
            <a:lvl2pPr marL="195263" indent="-193675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2"/>
              </a:buBlip>
              <a:defRPr sz="28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2pPr>
            <a:lvl3pPr marL="390525" indent="-193675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4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3pPr>
            <a:lvl4pPr marL="595313" indent="-203200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4"/>
              </a:buBlip>
              <a:defRPr sz="20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4pPr>
            <a:lvl5pPr marL="790575" indent="-193675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5pPr>
            <a:lvl6pPr marL="1247775" indent="-193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6pPr>
            <a:lvl7pPr marL="1704975" indent="-193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7pPr>
            <a:lvl8pPr marL="2162175" indent="-193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8pPr>
            <a:lvl9pPr marL="2619375" indent="-193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nl-NL" altLang="nl-NL" sz="2000" dirty="0"/>
              <a:t> Wegconcurreren van inheemse soorten </a:t>
            </a:r>
            <a:br>
              <a:rPr lang="nl-NL" altLang="nl-NL" sz="2000" dirty="0"/>
            </a:br>
            <a:r>
              <a:rPr lang="nl-NL" altLang="nl-NL" sz="2000" dirty="0"/>
              <a:t>  (ruimte / voedsel)</a:t>
            </a:r>
          </a:p>
          <a:p>
            <a:pPr>
              <a:lnSpc>
                <a:spcPct val="120000"/>
              </a:lnSpc>
              <a:buFontTx/>
              <a:buNone/>
            </a:pPr>
            <a:br>
              <a:rPr lang="nl-NL" altLang="nl-NL" sz="2000" dirty="0"/>
            </a:br>
            <a:endParaRPr lang="nl-NL" altLang="nl-NL" sz="2000" dirty="0"/>
          </a:p>
          <a:p>
            <a:pPr>
              <a:lnSpc>
                <a:spcPct val="120000"/>
              </a:lnSpc>
            </a:pPr>
            <a:r>
              <a:rPr lang="nl-NL" altLang="nl-NL" sz="2000" dirty="0"/>
              <a:t> Overbrengen van ziekten en parasieten </a:t>
            </a:r>
            <a:br>
              <a:rPr lang="nl-NL" altLang="nl-NL" sz="2000" dirty="0"/>
            </a:br>
            <a:r>
              <a:rPr lang="nl-NL" altLang="nl-NL" sz="2000" dirty="0"/>
              <a:t>  op inheemse soorten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br>
              <a:rPr lang="nl-NL" altLang="nl-NL" sz="2000" dirty="0"/>
            </a:br>
            <a:endParaRPr lang="nl-NL" altLang="nl-NL" sz="2000" dirty="0"/>
          </a:p>
          <a:p>
            <a:pPr>
              <a:lnSpc>
                <a:spcPct val="120000"/>
              </a:lnSpc>
            </a:pPr>
            <a:r>
              <a:rPr lang="nl-NL" altLang="nl-NL" sz="2000" dirty="0"/>
              <a:t> Kruisen (hybridiseren) met inheemse soorten, </a:t>
            </a:r>
            <a:br>
              <a:rPr lang="nl-NL" altLang="nl-NL" sz="2000" dirty="0"/>
            </a:br>
            <a:r>
              <a:rPr lang="nl-NL" altLang="nl-NL" sz="2000" dirty="0"/>
              <a:t>  waardoor kenmerken van inheemse (sub)soorten </a:t>
            </a:r>
            <a:br>
              <a:rPr lang="nl-NL" altLang="nl-NL" sz="2000" dirty="0"/>
            </a:br>
            <a:r>
              <a:rPr lang="nl-NL" altLang="nl-NL" sz="2000" dirty="0"/>
              <a:t>  verdwijnen </a:t>
            </a:r>
            <a:br>
              <a:rPr lang="nl-NL" altLang="nl-NL" sz="2000" dirty="0"/>
            </a:br>
            <a:endParaRPr lang="nl-NL" altLang="nl-NL" sz="2000" dirty="0"/>
          </a:p>
          <a:p>
            <a:endParaRPr lang="nl-NL" altLang="nl-NL" sz="2000" b="1" dirty="0"/>
          </a:p>
          <a:p>
            <a:pPr>
              <a:buFont typeface="Arial" panose="020B0604020202020204" pitchFamily="34" charset="0"/>
              <a:buNone/>
            </a:pPr>
            <a:endParaRPr lang="nl-NL" altLang="nl-NL" sz="2000" b="1" dirty="0"/>
          </a:p>
        </p:txBody>
      </p:sp>
      <p:pic>
        <p:nvPicPr>
          <p:cNvPr id="16388" name="Picture 9">
            <a:extLst>
              <a:ext uri="{FF2B5EF4-FFF2-40B4-BE49-F238E27FC236}">
                <a16:creationId xmlns:a16="http://schemas.microsoft.com/office/drawing/2014/main" id="{49289F99-1D64-D971-D1C9-84491E03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3232150"/>
            <a:ext cx="168275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18">
            <a:extLst>
              <a:ext uri="{FF2B5EF4-FFF2-40B4-BE49-F238E27FC236}">
                <a16:creationId xmlns:a16="http://schemas.microsoft.com/office/drawing/2014/main" id="{47CD76F2-3A37-6B97-683C-64A524EF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1752600"/>
            <a:ext cx="170338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7">
            <a:extLst>
              <a:ext uri="{FF2B5EF4-FFF2-40B4-BE49-F238E27FC236}">
                <a16:creationId xmlns:a16="http://schemas.microsoft.com/office/drawing/2014/main" id="{55C0EE21-5502-DF17-4258-CC75505D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529138"/>
            <a:ext cx="1219200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2EB7034-797B-7323-4A98-145C9B083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1526" y="1076325"/>
            <a:ext cx="8626475" cy="571500"/>
          </a:xfrm>
        </p:spPr>
        <p:txBody>
          <a:bodyPr/>
          <a:lstStyle/>
          <a:p>
            <a:pPr algn="ctr"/>
            <a:r>
              <a:rPr lang="nl-NL" altLang="nl-NL" sz="2200" b="1" dirty="0">
                <a:solidFill>
                  <a:srgbClr val="2494C5"/>
                </a:solidFill>
                <a:latin typeface="Verdana" panose="020B0604030504040204" pitchFamily="34" charset="0"/>
                <a:ea typeface="Geneva"/>
                <a:cs typeface="Geneva"/>
              </a:rPr>
              <a:t>Bedreiging ecosystemen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7C555138-50A8-B244-09A0-916E2E2F1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2001838"/>
            <a:ext cx="6480175" cy="2557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Geneva"/>
              </a:defRPr>
            </a:lvl1pPr>
            <a:lvl2pPr marL="195263" indent="-193675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2"/>
              </a:buBlip>
              <a:defRPr sz="28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2pPr>
            <a:lvl3pPr marL="390525" indent="-193675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24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3pPr>
            <a:lvl4pPr marL="595313" indent="-203200" eaLnBrk="0" hangingPunct="0">
              <a:spcBef>
                <a:spcPct val="20000"/>
              </a:spcBef>
              <a:buFont typeface="Arial" panose="020B0604020202020204" pitchFamily="34" charset="0"/>
              <a:buBlip>
                <a:blip r:embed="rId4"/>
              </a:buBlip>
              <a:defRPr sz="2000">
                <a:solidFill>
                  <a:srgbClr val="000000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4pPr>
            <a:lvl5pPr marL="790575" indent="-193675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5pPr>
            <a:lvl6pPr marL="1247775" indent="-193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6pPr>
            <a:lvl7pPr marL="1704975" indent="-193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7pPr>
            <a:lvl8pPr marL="2162175" indent="-193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8pPr>
            <a:lvl9pPr marL="2619375" indent="-193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Geneva"/>
                <a:cs typeface="Verdana" panose="020B060403050404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nl-NL" altLang="nl-NL" sz="2000" dirty="0"/>
              <a:t> Waterplanten groeien waterwegen dicht </a:t>
            </a:r>
            <a:br>
              <a:rPr lang="nl-NL" altLang="nl-NL" sz="2000" dirty="0"/>
            </a:br>
            <a:r>
              <a:rPr lang="nl-NL" altLang="nl-NL" sz="2000" dirty="0"/>
              <a:t>  -&gt; belemmering voor afwatering, recreatie</a:t>
            </a:r>
            <a:br>
              <a:rPr lang="nl-NL" altLang="nl-NL" sz="2000" dirty="0"/>
            </a:br>
            <a:br>
              <a:rPr lang="nl-NL" altLang="nl-NL" sz="2000" dirty="0"/>
            </a:br>
            <a:endParaRPr lang="nl-NL" altLang="nl-NL" sz="2000" dirty="0"/>
          </a:p>
          <a:p>
            <a:pPr>
              <a:lnSpc>
                <a:spcPct val="120000"/>
              </a:lnSpc>
            </a:pPr>
            <a:r>
              <a:rPr lang="nl-NL" altLang="nl-NL" sz="2000" dirty="0"/>
              <a:t> Amerikaanse rivierkreeften graven holen in dijken en oevers</a:t>
            </a:r>
          </a:p>
          <a:p>
            <a:pPr>
              <a:lnSpc>
                <a:spcPct val="120000"/>
              </a:lnSpc>
              <a:buFontTx/>
              <a:buNone/>
            </a:pPr>
            <a:endParaRPr lang="nl-NL" altLang="nl-NL" sz="2000" dirty="0"/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nl-NL" altLang="nl-NL" sz="2000" dirty="0"/>
          </a:p>
          <a:p>
            <a:pPr>
              <a:lnSpc>
                <a:spcPct val="120000"/>
              </a:lnSpc>
              <a:buFontTx/>
              <a:buNone/>
            </a:pPr>
            <a:endParaRPr lang="nl-NL" altLang="nl-NL" sz="2000" dirty="0"/>
          </a:p>
          <a:p>
            <a:endParaRPr lang="nl-NL" altLang="nl-NL" sz="2000" b="1" dirty="0"/>
          </a:p>
          <a:p>
            <a:pPr>
              <a:buFont typeface="Arial" panose="020B0604020202020204" pitchFamily="34" charset="0"/>
              <a:buNone/>
            </a:pPr>
            <a:endParaRPr lang="nl-NL" altLang="nl-NL" sz="2000" b="1" dirty="0"/>
          </a:p>
        </p:txBody>
      </p:sp>
      <p:pic>
        <p:nvPicPr>
          <p:cNvPr id="17412" name="Picture 2" descr="http://www.tuinadvies.be/foto/Grote%20waternavel%20woekerend%20in%20sloot.jpg">
            <a:extLst>
              <a:ext uri="{FF2B5EF4-FFF2-40B4-BE49-F238E27FC236}">
                <a16:creationId xmlns:a16="http://schemas.microsoft.com/office/drawing/2014/main" id="{DD866897-CC32-FEB1-A15D-C7227E21D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4" y="1628775"/>
            <a:ext cx="19637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>
            <a:extLst>
              <a:ext uri="{FF2B5EF4-FFF2-40B4-BE49-F238E27FC236}">
                <a16:creationId xmlns:a16="http://schemas.microsoft.com/office/drawing/2014/main" id="{C8B6E4E0-B05C-241B-BF0B-86DD1EBE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4" y="3232150"/>
            <a:ext cx="1963737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ijdelijke aanduiding voor inhoud 1">
            <a:extLst>
              <a:ext uri="{FF2B5EF4-FFF2-40B4-BE49-F238E27FC236}">
                <a16:creationId xmlns:a16="http://schemas.microsoft.com/office/drawing/2014/main" id="{E53A6C40-E06D-46BC-262E-E17F29C09CFE}"/>
              </a:ext>
            </a:extLst>
          </p:cNvPr>
          <p:cNvSpPr txBox="1">
            <a:spLocks/>
          </p:cNvSpPr>
          <p:nvPr/>
        </p:nvSpPr>
        <p:spPr bwMode="auto">
          <a:xfrm>
            <a:off x="1719264" y="1268414"/>
            <a:ext cx="8766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93675" indent="-193675" eaLnBrk="0" hangingPunct="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1pPr>
            <a:lvl2pPr marL="387350" indent="-192088" eaLnBrk="0" hangingPunct="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2pPr>
            <a:lvl3pPr marL="573088" indent="-184150" eaLnBrk="0" hangingPunct="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3pPr>
            <a:lvl4pPr marL="758825" indent="-184150" eaLnBrk="0" hangingPunct="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4pPr>
            <a:lvl5pPr marL="942975" indent="-182563" eaLnBrk="0" hangingPunct="0">
              <a:spcBef>
                <a:spcPct val="20000"/>
              </a:spcBef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5pPr>
            <a:lvl6pPr marL="1400175" indent="-182563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6pPr>
            <a:lvl7pPr marL="1857375" indent="-182563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7pPr>
            <a:lvl8pPr marL="2314575" indent="-182563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8pPr>
            <a:lvl9pPr marL="2771775" indent="-182563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chemeClr val="tx1"/>
                </a:solidFill>
                <a:latin typeface="Verdana" pitchFamily="34" charset="0"/>
                <a:ea typeface="Geneva"/>
                <a:cs typeface="Geneva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nl-NL" altLang="nl-NL" dirty="0">
                <a:solidFill>
                  <a:schemeClr val="tx2"/>
                </a:solidFill>
                <a:latin typeface="+mj-lt"/>
                <a:ea typeface="+mj-ea"/>
              </a:rPr>
              <a:t>Voorbeelden van invasieve exoten:</a:t>
            </a:r>
          </a:p>
          <a:p>
            <a:pPr lvl="1" eaLnBrk="1" hangingPunct="1">
              <a:defRPr/>
            </a:pPr>
            <a:r>
              <a:rPr lang="nl-NL" altLang="nl-NL" dirty="0"/>
              <a:t>Beverrat</a:t>
            </a:r>
          </a:p>
          <a:p>
            <a:pPr lvl="1" eaLnBrk="1" hangingPunct="1">
              <a:defRPr/>
            </a:pPr>
            <a:r>
              <a:rPr lang="nl-NL" altLang="nl-NL" dirty="0"/>
              <a:t>Grote waternavel</a:t>
            </a:r>
          </a:p>
          <a:p>
            <a:pPr lvl="1" eaLnBrk="1" hangingPunct="1">
              <a:defRPr/>
            </a:pPr>
            <a:r>
              <a:rPr lang="nl-NL" altLang="nl-NL" dirty="0"/>
              <a:t>Aziatische hoornaar</a:t>
            </a:r>
          </a:p>
          <a:p>
            <a:pPr lvl="1" eaLnBrk="1" hangingPunct="1">
              <a:defRPr/>
            </a:pPr>
            <a:r>
              <a:rPr lang="nl-NL" altLang="nl-NL" dirty="0"/>
              <a:t>Amerikaanse brulkikker</a:t>
            </a:r>
          </a:p>
        </p:txBody>
      </p:sp>
      <p:grpSp>
        <p:nvGrpSpPr>
          <p:cNvPr id="19459" name="Groep 2">
            <a:extLst>
              <a:ext uri="{FF2B5EF4-FFF2-40B4-BE49-F238E27FC236}">
                <a16:creationId xmlns:a16="http://schemas.microsoft.com/office/drawing/2014/main" id="{F820EC95-55E0-465E-B640-DC35E0B21B3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068638"/>
            <a:ext cx="9144000" cy="3251200"/>
            <a:chOff x="0" y="3068960"/>
            <a:chExt cx="9144000" cy="3251116"/>
          </a:xfrm>
        </p:grpSpPr>
        <p:pic>
          <p:nvPicPr>
            <p:cNvPr id="19460" name="Picture 2">
              <a:extLst>
                <a:ext uri="{FF2B5EF4-FFF2-40B4-BE49-F238E27FC236}">
                  <a16:creationId xmlns:a16="http://schemas.microsoft.com/office/drawing/2014/main" id="{0A2C2C77-9376-2A22-CFCF-AFB076DDF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2433" r="72221" b="19859"/>
            <a:stretch>
              <a:fillRect/>
            </a:stretch>
          </p:blipFill>
          <p:spPr bwMode="auto">
            <a:xfrm>
              <a:off x="0" y="3068960"/>
              <a:ext cx="2448272" cy="325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Afbeelding 9" descr="http://www.cobouw.nl/binaries/content/gallery/beeld/nieuwsbeeld/2015/08/11/grote-waternavel-woekerend-in-sloot.jpg">
              <a:extLst>
                <a:ext uri="{FF2B5EF4-FFF2-40B4-BE49-F238E27FC236}">
                  <a16:creationId xmlns:a16="http://schemas.microsoft.com/office/drawing/2014/main" id="{5B7A2C92-F90F-8717-5374-1C08A937A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6" t="986" r="22952" b="864"/>
            <a:stretch>
              <a:fillRect/>
            </a:stretch>
          </p:blipFill>
          <p:spPr bwMode="auto">
            <a:xfrm>
              <a:off x="2448272" y="3068960"/>
              <a:ext cx="2130242" cy="325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4" descr="https://www.nvwa.nl/txmpub/images/10005/201/high/23876.jpg">
              <a:extLst>
                <a:ext uri="{FF2B5EF4-FFF2-40B4-BE49-F238E27FC236}">
                  <a16:creationId xmlns:a16="http://schemas.microsoft.com/office/drawing/2014/main" id="{9CE221E3-C76E-4CD1-FAB6-F99D8C6C0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514" y="3068960"/>
              <a:ext cx="2389486" cy="325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6" descr="http://t0.gstatic.com/images?q=tbn:ANd9GcQpWA4pV1oYVWnufodQZE1RA-VxfQJIYjwCj694VTr3kl4ojncSYg">
              <a:extLst>
                <a:ext uri="{FF2B5EF4-FFF2-40B4-BE49-F238E27FC236}">
                  <a16:creationId xmlns:a16="http://schemas.microsoft.com/office/drawing/2014/main" id="{1A59EC3E-E7AD-907D-E68F-C3F816283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0" r="32597"/>
            <a:stretch>
              <a:fillRect/>
            </a:stretch>
          </p:blipFill>
          <p:spPr bwMode="auto">
            <a:xfrm>
              <a:off x="6826397" y="3068961"/>
              <a:ext cx="2317603" cy="325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DCB33218-ED39-4940-5378-C1856C8E8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5520" y="1268760"/>
            <a:ext cx="8892480" cy="864094"/>
          </a:xfrm>
        </p:spPr>
        <p:txBody>
          <a:bodyPr/>
          <a:lstStyle/>
          <a:p>
            <a:r>
              <a:rPr lang="nl-NL" altLang="nl-NL" dirty="0"/>
              <a:t>Europese Exotenverordening</a:t>
            </a:r>
            <a:r>
              <a:rPr lang="nl-NL" altLang="nl-NL" sz="2400" dirty="0"/>
              <a:t> (nr.1143/2014)</a:t>
            </a:r>
          </a:p>
        </p:txBody>
      </p:sp>
      <p:sp>
        <p:nvSpPr>
          <p:cNvPr id="23555" name="Tijdelijke aanduiding voor inhoud 2">
            <a:extLst>
              <a:ext uri="{FF2B5EF4-FFF2-40B4-BE49-F238E27FC236}">
                <a16:creationId xmlns:a16="http://schemas.microsoft.com/office/drawing/2014/main" id="{609FF8E8-8550-649A-6830-BC525F6459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0714" y="1844676"/>
            <a:ext cx="8169275" cy="4392613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000" dirty="0"/>
              <a:t>Betreffende de preventie en beheersing van de </a:t>
            </a:r>
          </a:p>
          <a:p>
            <a:pPr marL="0" indent="0">
              <a:buNone/>
            </a:pPr>
            <a:r>
              <a:rPr lang="nl-NL" altLang="nl-NL" sz="2000" dirty="0"/>
              <a:t>introductie en verspreiding van invasieve uitheemse soorten.</a:t>
            </a:r>
          </a:p>
          <a:p>
            <a:pPr marL="0" indent="0">
              <a:buNone/>
            </a:pPr>
            <a:endParaRPr lang="nl-NL" altLang="nl-NL" sz="800" dirty="0"/>
          </a:p>
          <a:p>
            <a:pPr marL="0" indent="0">
              <a:buNone/>
            </a:pPr>
            <a:r>
              <a:rPr lang="nl-NL" altLang="nl-NL" sz="2000" dirty="0"/>
              <a:t>Unielijst van </a:t>
            </a:r>
            <a:r>
              <a:rPr lang="nl-NL" altLang="nl-NL" sz="2000" u="sng" dirty="0"/>
              <a:t>zorgwekkende</a:t>
            </a:r>
            <a:r>
              <a:rPr lang="nl-NL" altLang="nl-NL" sz="2000" dirty="0"/>
              <a:t> invasieve uitheemse soorten </a:t>
            </a:r>
          </a:p>
          <a:p>
            <a:pPr marL="0" indent="0">
              <a:buNone/>
            </a:pPr>
            <a:r>
              <a:rPr lang="nl-NL" altLang="nl-NL" sz="1800" dirty="0"/>
              <a:t>(nu 88 soorten waaronder de Nijlgans en lettersierschildpad) </a:t>
            </a:r>
          </a:p>
          <a:p>
            <a:pPr marL="0" indent="0">
              <a:buNone/>
            </a:pPr>
            <a:endParaRPr lang="nl-NL" altLang="nl-NL" dirty="0"/>
          </a:p>
          <a:p>
            <a:pPr marL="193675" lvl="1" indent="0">
              <a:buNone/>
            </a:pPr>
            <a:endParaRPr lang="nl-NL" altLang="nl-NL" dirty="0"/>
          </a:p>
        </p:txBody>
      </p:sp>
      <p:pic>
        <p:nvPicPr>
          <p:cNvPr id="23556" name="Afbeelding 4">
            <a:extLst>
              <a:ext uri="{FF2B5EF4-FFF2-40B4-BE49-F238E27FC236}">
                <a16:creationId xmlns:a16="http://schemas.microsoft.com/office/drawing/2014/main" id="{AB7F0823-094B-8413-0F6D-CE70A14E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7"/>
          <a:stretch>
            <a:fillRect/>
          </a:stretch>
        </p:blipFill>
        <p:spPr bwMode="auto">
          <a:xfrm>
            <a:off x="3094385" y="3714438"/>
            <a:ext cx="6097240" cy="252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1ACFB4-A0D5-D5DB-069E-B8AA4F5C6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2156859"/>
            <a:ext cx="5640000" cy="405820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Convention on International Trade in Endangered Species of wild fauna and flora</a:t>
            </a:r>
          </a:p>
          <a:p>
            <a:pPr marL="0" indent="0">
              <a:buNone/>
            </a:pPr>
            <a:endParaRPr lang="nl-NL" sz="3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AB66B6-E0F8-4F35-B368-92560ACA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268760"/>
            <a:ext cx="5640000" cy="864094"/>
          </a:xfrm>
        </p:spPr>
        <p:txBody>
          <a:bodyPr wrap="square" anchor="t">
            <a:normAutofit/>
          </a:bodyPr>
          <a:lstStyle/>
          <a:p>
            <a:r>
              <a:rPr lang="nl-NL"/>
              <a:t>CITES in het kort</a:t>
            </a:r>
          </a:p>
        </p:txBody>
      </p:sp>
      <p:pic>
        <p:nvPicPr>
          <p:cNvPr id="3" name="Afbeelding 2" descr="Afbeelding met kunst, collage&#10;&#10;Automatisch gegenereerde beschrijving">
            <a:extLst>
              <a:ext uri="{FF2B5EF4-FFF2-40B4-BE49-F238E27FC236}">
                <a16:creationId xmlns:a16="http://schemas.microsoft.com/office/drawing/2014/main" id="{DBAE76E8-9898-A75C-BEC7-F6395D1F5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770" y="1982174"/>
            <a:ext cx="6095999" cy="352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8668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:a16="http://schemas.microsoft.com/office/drawing/2014/main" id="{7FF5D4C7-2429-C69B-9DA7-DB9A43E59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altLang="nl-NL" dirty="0"/>
              <a:t>Wat mag niet?</a:t>
            </a:r>
            <a:r>
              <a:rPr lang="nl-NL" altLang="nl-NL" dirty="0">
                <a:highlight>
                  <a:srgbClr val="FFFF00"/>
                </a:highlight>
              </a:rPr>
              <a:t> </a:t>
            </a:r>
            <a:r>
              <a:rPr lang="nl-NL" alt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93F7B7-8D6A-0545-EC8B-26601CFAD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714" y="1804989"/>
            <a:ext cx="8169275" cy="45037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200" dirty="0"/>
              <a:t>De voor de Unie zorgwekkende invasieve uitheemse soorten </a:t>
            </a:r>
            <a:r>
              <a:rPr lang="nl-NL" sz="2200" b="1" dirty="0"/>
              <a:t>mogen niet </a:t>
            </a:r>
            <a:r>
              <a:rPr lang="nl-NL" sz="2200" dirty="0"/>
              <a:t>opzettelijk: </a:t>
            </a:r>
          </a:p>
          <a:p>
            <a:pPr marL="0" indent="0">
              <a:buNone/>
              <a:defRPr/>
            </a:pPr>
            <a:endParaRPr lang="nl-NL" sz="400" dirty="0"/>
          </a:p>
          <a:p>
            <a:pPr eaLnBrk="1" hangingPunct="1">
              <a:buFont typeface="Times" pitchFamily="64" charset="0"/>
              <a:buChar char="•"/>
              <a:defRPr/>
            </a:pPr>
            <a:r>
              <a:rPr lang="nl-NL" sz="1600" dirty="0"/>
              <a:t>worden binnengebracht op het grondgebied van de Unie; </a:t>
            </a:r>
          </a:p>
          <a:p>
            <a:pPr eaLnBrk="1" hangingPunct="1">
              <a:buFont typeface="Times" pitchFamily="64" charset="0"/>
              <a:buChar char="•"/>
              <a:defRPr/>
            </a:pPr>
            <a:r>
              <a:rPr lang="nl-NL" sz="1600" dirty="0"/>
              <a:t>worden gehouden; </a:t>
            </a:r>
          </a:p>
          <a:p>
            <a:pPr eaLnBrk="1" hangingPunct="1">
              <a:buFont typeface="Times" pitchFamily="64" charset="0"/>
              <a:buChar char="•"/>
              <a:defRPr/>
            </a:pPr>
            <a:r>
              <a:rPr lang="nl-NL" sz="1600" dirty="0"/>
              <a:t>worden gekweekt;</a:t>
            </a:r>
          </a:p>
          <a:p>
            <a:pPr eaLnBrk="1" hangingPunct="1">
              <a:buFont typeface="Times" pitchFamily="64" charset="0"/>
              <a:buChar char="•"/>
              <a:defRPr/>
            </a:pPr>
            <a:r>
              <a:rPr lang="nl-NL" sz="1600" dirty="0"/>
              <a:t>worden vervoerd naar, binnen of uit de Unie (behalve in het kader van uitroeiing);</a:t>
            </a:r>
          </a:p>
          <a:p>
            <a:pPr eaLnBrk="1" hangingPunct="1">
              <a:buFont typeface="Times" pitchFamily="64" charset="0"/>
              <a:buChar char="•"/>
              <a:defRPr/>
            </a:pPr>
            <a:r>
              <a:rPr lang="nl-NL" sz="1600" dirty="0"/>
              <a:t>in de handel worden gebracht; </a:t>
            </a:r>
          </a:p>
          <a:p>
            <a:pPr eaLnBrk="1" hangingPunct="1">
              <a:buFont typeface="Times" pitchFamily="64" charset="0"/>
              <a:buChar char="•"/>
              <a:defRPr/>
            </a:pPr>
            <a:r>
              <a:rPr lang="nl-NL" sz="1600" dirty="0"/>
              <a:t>worden gebruikt of uitgewisseld; </a:t>
            </a:r>
          </a:p>
          <a:p>
            <a:pPr eaLnBrk="1" hangingPunct="1">
              <a:buFont typeface="Times" pitchFamily="64" charset="0"/>
              <a:buChar char="•"/>
              <a:defRPr/>
            </a:pPr>
            <a:r>
              <a:rPr lang="nl-NL" sz="1600" dirty="0"/>
              <a:t>zich voortplanten, worden gekweekt of geteeld of </a:t>
            </a:r>
          </a:p>
          <a:p>
            <a:pPr eaLnBrk="1" hangingPunct="1">
              <a:buFont typeface="Times" pitchFamily="64" charset="0"/>
              <a:buChar char="•"/>
              <a:defRPr/>
            </a:pPr>
            <a:r>
              <a:rPr lang="nl-NL" sz="1600" dirty="0"/>
              <a:t>worden vrijgelaten in het milieu. </a:t>
            </a:r>
          </a:p>
          <a:p>
            <a:pPr>
              <a:defRPr/>
            </a:pPr>
            <a:endParaRPr lang="nl-N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>
            <a:extLst>
              <a:ext uri="{FF2B5EF4-FFF2-40B4-BE49-F238E27FC236}">
                <a16:creationId xmlns:a16="http://schemas.microsoft.com/office/drawing/2014/main" id="{322E3543-1554-7E0D-53E2-BF4993EA5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Wat mag wel?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6709F0-C63D-5A81-ECD2-3CCAA1BD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714" y="2038350"/>
            <a:ext cx="8169275" cy="41275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000" dirty="0"/>
              <a:t>Beleidsregel kwaliteit opvang IUS stelt voorwaarden om dieren van Unielijst te mogen houden. Dit heet een maatwerkvoorschrift.</a:t>
            </a:r>
          </a:p>
          <a:p>
            <a:pPr marL="0" indent="0">
              <a:buNone/>
              <a:defRPr/>
            </a:pPr>
            <a:endParaRPr lang="nl-NL" sz="2000" dirty="0"/>
          </a:p>
          <a:p>
            <a:pPr marL="0" indent="0">
              <a:buNone/>
              <a:defRPr/>
            </a:pPr>
            <a:r>
              <a:rPr lang="nl-NL" sz="2000" dirty="0"/>
              <a:t>Voor </a:t>
            </a:r>
            <a:r>
              <a:rPr lang="nl-NL" sz="2000" b="1" dirty="0"/>
              <a:t>alle houders </a:t>
            </a:r>
            <a:r>
              <a:rPr lang="nl-NL" sz="2000" dirty="0"/>
              <a:t>geldt:</a:t>
            </a:r>
          </a:p>
          <a:p>
            <a:pPr marL="342900" indent="-342900">
              <a:lnSpc>
                <a:spcPct val="115000"/>
              </a:lnSpc>
              <a:buFont typeface="Verdana" panose="020B0604030504040204" pitchFamily="34" charset="0"/>
              <a:buChar char="-"/>
              <a:defRPr/>
            </a:pPr>
            <a:r>
              <a:rPr lang="nl-NL" sz="2000" dirty="0">
                <a:ea typeface="Calibri" panose="020F0502020204030204" pitchFamily="34" charset="0"/>
                <a:cs typeface="Times New Roman" panose="02020603050405020304" pitchFamily="18" charset="0"/>
              </a:rPr>
              <a:t>Dieren worden gehouden in een gesloten omgeving (ook vervoer)</a:t>
            </a:r>
          </a:p>
          <a:p>
            <a:pPr marL="342900" indent="-342900">
              <a:lnSpc>
                <a:spcPct val="115000"/>
              </a:lnSpc>
              <a:buFont typeface="Verdana" panose="020B0604030504040204" pitchFamily="34" charset="0"/>
              <a:buChar char="-"/>
              <a:defRPr/>
            </a:pPr>
            <a:r>
              <a:rPr lang="nl-NL" sz="2000" dirty="0">
                <a:ea typeface="Calibri" panose="020F0502020204030204" pitchFamily="34" charset="0"/>
                <a:cs typeface="Times New Roman" panose="02020603050405020304" pitchFamily="18" charset="0"/>
              </a:rPr>
              <a:t>Dieren mogen niet ontsnappen</a:t>
            </a:r>
          </a:p>
          <a:p>
            <a:pPr marL="342900" indent="-342900">
              <a:lnSpc>
                <a:spcPct val="115000"/>
              </a:lnSpc>
              <a:buFont typeface="Verdana" panose="020B0604030504040204" pitchFamily="34" charset="0"/>
              <a:buChar char="-"/>
              <a:defRPr/>
            </a:pPr>
            <a:r>
              <a:rPr lang="nl-NL" sz="2000" dirty="0">
                <a:ea typeface="Calibri" panose="020F0502020204030204" pitchFamily="34" charset="0"/>
                <a:cs typeface="Times New Roman" panose="02020603050405020304" pitchFamily="18" charset="0"/>
              </a:rPr>
              <a:t>Dieren mogen zich niet voortplanten</a:t>
            </a:r>
          </a:p>
          <a:p>
            <a:pPr marL="0" indent="0">
              <a:lnSpc>
                <a:spcPct val="115000"/>
              </a:lnSpc>
              <a:buNone/>
              <a:defRPr/>
            </a:pPr>
            <a:endParaRPr lang="nl-NL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jdelijke aanduiding voor datum 1">
            <a:extLst>
              <a:ext uri="{FF2B5EF4-FFF2-40B4-BE49-F238E27FC236}">
                <a16:creationId xmlns:a16="http://schemas.microsoft.com/office/drawing/2014/main" id="{2A657C4A-ECA1-4646-FA32-7F567C93CB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596063" y="6450014"/>
            <a:ext cx="3598862" cy="363537"/>
          </a:xfrm>
        </p:spPr>
        <p:txBody>
          <a:bodyPr/>
          <a:lstStyle/>
          <a:p>
            <a:pPr>
              <a:defRPr/>
            </a:pPr>
            <a:r>
              <a:rPr lang="nl-NL" altLang="nl-NL" dirty="0"/>
              <a:t>Invasieve exoten | 6 november 2021</a:t>
            </a:r>
            <a:endParaRPr lang="en-US" altLang="nl-NL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>
            <a:extLst>
              <a:ext uri="{FF2B5EF4-FFF2-40B4-BE49-F238E27FC236}">
                <a16:creationId xmlns:a16="http://schemas.microsoft.com/office/drawing/2014/main" id="{01DAE50F-9977-38FF-9703-A0841538F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0714" y="1203325"/>
            <a:ext cx="8169275" cy="571500"/>
          </a:xfrm>
        </p:spPr>
        <p:txBody>
          <a:bodyPr/>
          <a:lstStyle/>
          <a:p>
            <a:r>
              <a:rPr lang="nl-NL" altLang="nl-NL" dirty="0"/>
              <a:t>Voor meer informatie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A2DB4BA-389D-2168-65C6-5FDF356B7D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0714" y="2060575"/>
            <a:ext cx="8410575" cy="33972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altLang="nl-NL" dirty="0"/>
              <a:t>1. Website RVO </a:t>
            </a:r>
            <a:r>
              <a:rPr lang="nl-NL" altLang="nl-NL" dirty="0">
                <a:sym typeface="Wingdings" panose="05000000000000000000" pitchFamily="2" charset="2"/>
              </a:rPr>
              <a:t> Algemene informatie</a:t>
            </a:r>
            <a:endParaRPr lang="nl-NL" altLang="nl-NL" dirty="0"/>
          </a:p>
          <a:p>
            <a:pPr marL="0" indent="0">
              <a:buNone/>
              <a:defRPr/>
            </a:pPr>
            <a:r>
              <a:rPr lang="nl-NL" altLang="nl-NL" sz="2000" dirty="0"/>
              <a:t>	RVO.nl/invasieve-exoten</a:t>
            </a:r>
          </a:p>
          <a:p>
            <a:pPr marL="0" indent="0">
              <a:buNone/>
              <a:defRPr/>
            </a:pPr>
            <a:endParaRPr lang="nl-NL" altLang="nl-NL" sz="2000" dirty="0"/>
          </a:p>
          <a:p>
            <a:pPr marL="0" indent="0">
              <a:buNone/>
              <a:defRPr/>
            </a:pPr>
            <a:r>
              <a:rPr lang="nl-NL" altLang="nl-NL" dirty="0"/>
              <a:t>2. Website NVWA </a:t>
            </a:r>
            <a:r>
              <a:rPr lang="nl-NL" altLang="nl-NL" dirty="0">
                <a:sym typeface="Wingdings" panose="05000000000000000000" pitchFamily="2" charset="2"/>
              </a:rPr>
              <a:t> Unielijst</a:t>
            </a:r>
            <a:endParaRPr lang="nl-NL" altLang="nl-NL" dirty="0"/>
          </a:p>
          <a:p>
            <a:pPr marL="0" indent="0">
              <a:buNone/>
              <a:defRPr/>
            </a:pPr>
            <a:r>
              <a:rPr lang="nl-NL" altLang="nl-NL" dirty="0"/>
              <a:t>	</a:t>
            </a:r>
            <a:r>
              <a:rPr lang="nl-NL" altLang="nl-NL" sz="2000" dirty="0"/>
              <a:t>NVWA.nl/invasieve-exoten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F54EFA6-8D89-44AF-8560-D81A822A2E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F7CEDB4E-F461-48A0-BAEC-C6557E319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Stel ze gerust! Bezoek onze stand!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07EE676-8B5F-78A1-360A-6553445CD549}"/>
              </a:ext>
            </a:extLst>
          </p:cNvPr>
          <p:cNvSpPr txBox="1"/>
          <p:nvPr/>
        </p:nvSpPr>
        <p:spPr>
          <a:xfrm>
            <a:off x="6576053" y="4244473"/>
            <a:ext cx="61009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8EC9E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CITES-bureau: 088-042 42 42</a:t>
            </a:r>
          </a:p>
          <a:p>
            <a:r>
              <a:rPr lang="nl-NL" altLang="nl-NL" dirty="0">
                <a:solidFill>
                  <a:srgbClr val="8EC9E7"/>
                </a:solidFill>
                <a:latin typeface="Verdana"/>
                <a:ea typeface="+mj-ea"/>
                <a:cs typeface="+mj-cs"/>
              </a:rPr>
              <a:t>E-mail: cites@rvo.nl</a:t>
            </a:r>
            <a:b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8EC9E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b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8EC9E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8EC9E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CITES Handhaving: 088 042 68 62</a:t>
            </a:r>
            <a:b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8EC9E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8EC9E7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E-mail: bhh@rvo.nl 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D88E984-E6DB-F019-7F53-6FA8DD95A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996" y="1988840"/>
            <a:ext cx="4880004" cy="32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71C2B77-2A95-21E3-6733-823222DF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CITES in het kort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2925364-2A68-3DE3-07EE-D8B1851FD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5360" y="1918993"/>
            <a:ext cx="6876757" cy="4032250"/>
          </a:xfrm>
        </p:spPr>
        <p:txBody>
          <a:bodyPr/>
          <a:lstStyle/>
          <a:p>
            <a:r>
              <a:rPr lang="nl-NL" sz="2400" dirty="0"/>
              <a:t>Deelnemers: 184 lidstaten, waaronder de Europese Unie</a:t>
            </a:r>
          </a:p>
          <a:p>
            <a:r>
              <a:rPr lang="nl-NL" sz="2400" dirty="0"/>
              <a:t>Doel: voorkomen dat dier- en plantensoorten uitsterven als gevolg van internationale handel</a:t>
            </a:r>
          </a:p>
          <a:p>
            <a:r>
              <a:rPr lang="nl-NL" sz="2400" dirty="0"/>
              <a:t>Methode: vergunningensysteem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Wat valt onder CITES?</a:t>
            </a:r>
          </a:p>
          <a:p>
            <a:pPr lvl="1"/>
            <a:r>
              <a:rPr lang="nl-NL" sz="2000" dirty="0"/>
              <a:t>Diersoorten (ongeveer 6.000)</a:t>
            </a:r>
          </a:p>
          <a:p>
            <a:pPr lvl="1"/>
            <a:r>
              <a:rPr lang="nl-NL" sz="2000" dirty="0"/>
              <a:t>Plantensoorten (ongeveer 33.000)</a:t>
            </a:r>
          </a:p>
          <a:p>
            <a:pPr lvl="1"/>
            <a:r>
              <a:rPr lang="nl-NL" sz="2000" dirty="0"/>
              <a:t>Producten daarvan  </a:t>
            </a:r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CFA694-E5D0-C773-EFDD-511B42767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575" y="1774772"/>
            <a:ext cx="2048434" cy="268247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6C4A704-C8AC-749D-35E3-F64AF39A7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697" y="2896533"/>
            <a:ext cx="2353260" cy="156071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A16BBCD-BE27-3B8D-3D2E-56E455857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327" y="4578363"/>
            <a:ext cx="3060457" cy="15363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DDE6A03-0822-5B25-2FFD-D10F0D163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697" y="1147641"/>
            <a:ext cx="23532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7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A66BB-38E9-48CE-8699-33311F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268760"/>
            <a:ext cx="11521280" cy="864094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CITES in het kort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9E0C1E-BE01-FA99-52C9-8D43698F28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8084" y="2145175"/>
            <a:ext cx="5640000" cy="4032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700" dirty="0"/>
              <a:t>Verschillende beschermingsregimes:</a:t>
            </a:r>
          </a:p>
          <a:p>
            <a:r>
              <a:rPr lang="nl-NL" sz="1700" dirty="0"/>
              <a:t>Internationaal: Appendix I, II en III	      CITES overeenkomst</a:t>
            </a:r>
          </a:p>
          <a:p>
            <a:r>
              <a:rPr lang="nl-NL" sz="1700" dirty="0"/>
              <a:t>Europese Unie: Bijlage A, B, C en D	      Europese verordeningen</a:t>
            </a:r>
          </a:p>
          <a:p>
            <a:endParaRPr lang="nl-NL" sz="1700" dirty="0"/>
          </a:p>
          <a:p>
            <a:pPr marL="0" indent="0">
              <a:buNone/>
            </a:pPr>
            <a:r>
              <a:rPr lang="nl-NL" sz="1700" dirty="0"/>
              <a:t>Nederland heeft nog aanvullende nationale wetgeving en beleidskeuzes gemaakt:</a:t>
            </a:r>
          </a:p>
          <a:p>
            <a:r>
              <a:rPr lang="nl-NL" sz="1700" dirty="0"/>
              <a:t>Administratieplicht</a:t>
            </a:r>
          </a:p>
          <a:p>
            <a:r>
              <a:rPr lang="nl-NL" sz="1700" dirty="0"/>
              <a:t>Merkplicht </a:t>
            </a:r>
          </a:p>
          <a:p>
            <a:r>
              <a:rPr lang="nl-NL" sz="1700" dirty="0"/>
              <a:t>Bezitsverbod (bv. primaten en katachtigen)</a:t>
            </a:r>
          </a:p>
        </p:txBody>
      </p:sp>
      <p:pic>
        <p:nvPicPr>
          <p:cNvPr id="3" name="Tijdelijke aanduiding voor inhoud 9">
            <a:extLst>
              <a:ext uri="{FF2B5EF4-FFF2-40B4-BE49-F238E27FC236}">
                <a16:creationId xmlns:a16="http://schemas.microsoft.com/office/drawing/2014/main" id="{4B5DCE19-EF08-D713-2994-799633BB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2599" y="2221086"/>
            <a:ext cx="3051317" cy="30513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6">
            <a:extLst>
              <a:ext uri="{FF2B5EF4-FFF2-40B4-BE49-F238E27FC236}">
                <a16:creationId xmlns:a16="http://schemas.microsoft.com/office/drawing/2014/main" id="{94F408CB-A568-B4E5-2F6F-5A11337E1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37" y="1529729"/>
            <a:ext cx="254476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0">
            <a:extLst>
              <a:ext uri="{FF2B5EF4-FFF2-40B4-BE49-F238E27FC236}">
                <a16:creationId xmlns:a16="http://schemas.microsoft.com/office/drawing/2014/main" id="{9E560E5D-4F38-54B5-3C90-7D836D42AD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77" y="4027705"/>
            <a:ext cx="2080022" cy="20800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03423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A66BB-38E9-48CE-8699-33311FBD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 fontScale="90000"/>
          </a:bodyPr>
          <a:lstStyle/>
          <a:p>
            <a:r>
              <a:rPr lang="nl-NL" dirty="0"/>
              <a:t>Welke diersoort is opgenomen op CITES Bijlage A?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29E0C1E-BE01-FA99-52C9-8D43698F28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8083" y="2344110"/>
            <a:ext cx="5640000" cy="3764009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Griekse landschildpad </a:t>
            </a:r>
            <a:br>
              <a:rPr lang="nl-NL" dirty="0"/>
            </a:br>
            <a:r>
              <a:rPr lang="nl-NL" dirty="0"/>
              <a:t>(</a:t>
            </a:r>
            <a:r>
              <a:rPr lang="nl-NL" i="1" dirty="0" err="1"/>
              <a:t>Testudo</a:t>
            </a:r>
            <a:r>
              <a:rPr lang="nl-NL" i="1" dirty="0"/>
              <a:t> </a:t>
            </a:r>
            <a:r>
              <a:rPr lang="nl-NL" i="1" dirty="0" err="1"/>
              <a:t>hermanni</a:t>
            </a:r>
            <a:r>
              <a:rPr lang="nl-NL" dirty="0"/>
              <a:t>)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E99871B-AE41-4798-3484-F1CC698F37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3918" y="2344111"/>
            <a:ext cx="5640000" cy="3764009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Goffins kaketoe </a:t>
            </a:r>
            <a:br>
              <a:rPr lang="nl-NL" dirty="0"/>
            </a:br>
            <a:r>
              <a:rPr lang="nl-NL" dirty="0"/>
              <a:t>(</a:t>
            </a:r>
            <a:r>
              <a:rPr lang="nl-NL" i="1" dirty="0" err="1"/>
              <a:t>Cacatua</a:t>
            </a:r>
            <a:r>
              <a:rPr lang="nl-NL" i="1" dirty="0"/>
              <a:t> </a:t>
            </a:r>
            <a:r>
              <a:rPr lang="nl-NL" i="1" dirty="0" err="1"/>
              <a:t>goffiniana</a:t>
            </a:r>
            <a:r>
              <a:rPr lang="nl-NL" dirty="0"/>
              <a:t>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C3796CC-0213-B456-B3BD-642A17D7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385" y="3314898"/>
            <a:ext cx="4187739" cy="2793222"/>
          </a:xfrm>
          <a:prstGeom prst="rect">
            <a:avLst/>
          </a:prstGeom>
        </p:spPr>
      </p:pic>
      <p:pic>
        <p:nvPicPr>
          <p:cNvPr id="1026" name="Picture 2" descr="Griekse landschildpad - Wikipedia">
            <a:extLst>
              <a:ext uri="{FF2B5EF4-FFF2-40B4-BE49-F238E27FC236}">
                <a16:creationId xmlns:a16="http://schemas.microsoft.com/office/drawing/2014/main" id="{77CAD7D7-8F95-39C8-42D1-4C1CAE74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5" y="3268340"/>
            <a:ext cx="3794234" cy="284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8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516F8F-282A-A78A-854C-5E58A330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soorten zijn opgenomen in Bijlage B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A52019-34B9-DA3F-42D2-64C84EE3A1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8082" y="2132854"/>
            <a:ext cx="3802483" cy="4032250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/>
              <a:t>Woestijnbuizerd</a:t>
            </a:r>
          </a:p>
          <a:p>
            <a:pPr marL="0" indent="0" algn="ctr">
              <a:buNone/>
            </a:pPr>
            <a:r>
              <a:rPr lang="nl-NL" i="1" dirty="0"/>
              <a:t>(</a:t>
            </a:r>
            <a:r>
              <a:rPr lang="nl-NL" i="1" dirty="0" err="1"/>
              <a:t>Parabuteo</a:t>
            </a:r>
            <a:r>
              <a:rPr lang="nl-NL" i="1" dirty="0"/>
              <a:t> </a:t>
            </a:r>
            <a:r>
              <a:rPr lang="nl-NL" i="1" dirty="0" err="1"/>
              <a:t>unicinctus</a:t>
            </a:r>
            <a:r>
              <a:rPr lang="nl-NL" i="1" dirty="0"/>
              <a:t>)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9789644-F9D5-1ACF-2186-265FE84176E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/>
              <a:t>		</a:t>
            </a:r>
            <a:r>
              <a:rPr lang="nl-NL" dirty="0" err="1"/>
              <a:t>Edelpapegaai</a:t>
            </a:r>
            <a:endParaRPr lang="nl-NL" dirty="0"/>
          </a:p>
          <a:p>
            <a:pPr marL="0" indent="0" algn="ctr">
              <a:buNone/>
            </a:pPr>
            <a:r>
              <a:rPr lang="nl-NL" dirty="0"/>
              <a:t>	</a:t>
            </a:r>
            <a:r>
              <a:rPr lang="nl-NL" i="1" dirty="0"/>
              <a:t>	(</a:t>
            </a:r>
            <a:r>
              <a:rPr lang="nl-NL" i="1" dirty="0" err="1"/>
              <a:t>Eclectus</a:t>
            </a:r>
            <a:r>
              <a:rPr lang="nl-NL" i="1" dirty="0"/>
              <a:t> </a:t>
            </a:r>
            <a:r>
              <a:rPr lang="nl-NL" i="1" dirty="0" err="1"/>
              <a:t>roratus</a:t>
            </a:r>
            <a:r>
              <a:rPr lang="nl-NL" i="1" dirty="0"/>
              <a:t>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C728E45-246A-8EC4-2E1A-5703CB0C4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908" y="3018224"/>
            <a:ext cx="3150651" cy="322536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41F9F83-5490-C520-277E-2AAC18EC50BA}"/>
              </a:ext>
            </a:extLst>
          </p:cNvPr>
          <p:cNvSpPr txBox="1"/>
          <p:nvPr/>
        </p:nvSpPr>
        <p:spPr>
          <a:xfrm>
            <a:off x="3921925" y="2132854"/>
            <a:ext cx="4348150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2400" dirty="0">
                <a:latin typeface="+mn-lt"/>
                <a:cs typeface="+mn-cs"/>
              </a:rPr>
              <a:t>Vierteenlandschildpad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nl-NL" sz="2400" i="1" dirty="0">
                <a:latin typeface="+mn-lt"/>
                <a:cs typeface="+mn-cs"/>
              </a:rPr>
              <a:t>(</a:t>
            </a:r>
            <a:r>
              <a:rPr lang="nl-NL" sz="2400" i="1" dirty="0" err="1">
                <a:latin typeface="+mn-lt"/>
                <a:cs typeface="+mn-cs"/>
              </a:rPr>
              <a:t>Testudo</a:t>
            </a:r>
            <a:r>
              <a:rPr lang="nl-NL" sz="2400" i="1" dirty="0">
                <a:latin typeface="+mn-lt"/>
                <a:cs typeface="+mn-cs"/>
              </a:rPr>
              <a:t> </a:t>
            </a:r>
            <a:r>
              <a:rPr lang="nl-NL" sz="2400" i="1" dirty="0" err="1">
                <a:latin typeface="+mn-lt"/>
                <a:cs typeface="+mn-cs"/>
              </a:rPr>
              <a:t>horsfieldii</a:t>
            </a:r>
            <a:r>
              <a:rPr lang="nl-NL" sz="2400" i="1" dirty="0">
                <a:latin typeface="+mn-lt"/>
                <a:cs typeface="+mn-cs"/>
              </a:rPr>
              <a:t>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8A3AFE9-A301-4E97-6D0A-A56FE35C3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34" y="3018225"/>
            <a:ext cx="3345313" cy="322536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5DC127B-D7D0-3C76-A5EF-8283A18B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803" y="3306157"/>
            <a:ext cx="4218071" cy="25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4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1C047-5E08-4671-BB6C-AAD398FAE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Handel binnen de Europese Unie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9FCF10-DCE1-4B34-89C2-6E1B9B4073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5359" y="1927845"/>
            <a:ext cx="11041701" cy="4283769"/>
          </a:xfrm>
        </p:spPr>
        <p:txBody>
          <a:bodyPr/>
          <a:lstStyle/>
          <a:p>
            <a:pPr lvl="0"/>
            <a:r>
              <a:rPr lang="nl-NL" sz="1600" dirty="0"/>
              <a:t>Bijlage A: Handel is verboden, alleen mogelijk met een EU-certificaat  </a:t>
            </a:r>
          </a:p>
          <a:p>
            <a:pPr lvl="0"/>
            <a:r>
              <a:rPr lang="nl-NL" sz="1600" dirty="0"/>
              <a:t>Bijlage B: Handel is toegestaan, mits de legale herkomst is aangetoond. In dat geval geen EU-certificaat nodig.</a:t>
            </a:r>
          </a:p>
          <a:p>
            <a:pPr lvl="0"/>
            <a:r>
              <a:rPr lang="nl-NL" sz="1600" dirty="0"/>
              <a:t>Bijlage C: soorten die in bepaalde landen worden beschermd</a:t>
            </a:r>
          </a:p>
          <a:p>
            <a:pPr lvl="0"/>
            <a:r>
              <a:rPr lang="nl-NL" sz="1600" dirty="0"/>
              <a:t>Bijlage D: soorten zijn niet door CITES beschermd, maar de handel wordt wel geregistreerd, het gaat om soorten waarvan Europa vindt dat ze mogelijk bedreigd raken.</a:t>
            </a:r>
          </a:p>
          <a:p>
            <a:pPr marL="0" indent="0">
              <a:buNone/>
            </a:pPr>
            <a:br>
              <a:rPr lang="nl-NL" sz="1600" dirty="0"/>
            </a:br>
            <a:r>
              <a:rPr lang="nl-NL" sz="1600" b="1" dirty="0">
                <a:solidFill>
                  <a:schemeClr val="accent5">
                    <a:lumMod val="75000"/>
                  </a:schemeClr>
                </a:solidFill>
              </a:rPr>
              <a:t>Iedere overdracht wordt gezien als een commerciële handeling: Koop, verkoop, schenking, ruil en huur. </a:t>
            </a:r>
          </a:p>
          <a:p>
            <a:pPr marL="0" indent="0">
              <a:buNone/>
            </a:pPr>
            <a:r>
              <a:rPr lang="nl-NL" sz="1600" dirty="0"/>
              <a:t>Een aanvrager mag alleen een aanvraag bij een CITES MA van een EU-lidstaat indienen als de specimens zich in dat land bevinden (artikel 46 en 47 van de Uitvoeringsverordening).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596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77E9764-34F4-4E85-A3D7-9657D8BB3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433" y="2132854"/>
            <a:ext cx="5322860" cy="768445"/>
          </a:xfrm>
        </p:spPr>
        <p:txBody>
          <a:bodyPr/>
          <a:lstStyle/>
          <a:p>
            <a:pPr algn="ctr"/>
            <a:r>
              <a:rPr lang="nl-NL" dirty="0"/>
              <a:t>Vergunningen en ontheffingen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7A486D-EAE7-4E3A-8F29-17845CEE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Wat doet RVO?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92DF32-31B6-489D-BE77-045B86B15E4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algn="ctr"/>
            <a:r>
              <a:rPr lang="nl-NL" dirty="0"/>
              <a:t>Bestuursrechtelijke Handhaving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C690858-06E0-4BE8-99FE-59ACB3EFCCE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3027" y="3107305"/>
            <a:ext cx="1993671" cy="3079776"/>
          </a:xfr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2FF06865-134B-402D-B6B2-AD34F8A880A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32" y="2949311"/>
            <a:ext cx="4230687" cy="3237770"/>
          </a:xfrm>
        </p:spPr>
      </p:pic>
    </p:spTree>
    <p:extLst>
      <p:ext uri="{BB962C8B-B14F-4D97-AF65-F5344CB8AC3E}">
        <p14:creationId xmlns:p14="http://schemas.microsoft.com/office/powerpoint/2010/main" val="2045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VOnl_Corporate_Hemelblauw">
  <a:themeElements>
    <a:clrScheme name="RVO">
      <a:dk1>
        <a:sysClr val="windowText" lastClr="000000"/>
      </a:dk1>
      <a:lt1>
        <a:sysClr val="window" lastClr="FFFFFF"/>
      </a:lt1>
      <a:dk2>
        <a:srgbClr val="007BC7"/>
      </a:dk2>
      <a:lt2>
        <a:srgbClr val="EEECE1"/>
      </a:lt2>
      <a:accent1>
        <a:srgbClr val="007BC7"/>
      </a:accent1>
      <a:accent2>
        <a:srgbClr val="8FCAE7"/>
      </a:accent2>
      <a:accent3>
        <a:srgbClr val="39870C"/>
      </a:accent3>
      <a:accent4>
        <a:srgbClr val="F9E11E"/>
      </a:accent4>
      <a:accent5>
        <a:srgbClr val="E17000"/>
      </a:accent5>
      <a:accent6>
        <a:srgbClr val="D52B1E"/>
      </a:accent6>
      <a:hlink>
        <a:srgbClr val="002060"/>
      </a:hlink>
      <a:folHlink>
        <a:srgbClr val="800080"/>
      </a:folHlink>
    </a:clrScheme>
    <a:fontScheme name="RV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O.potx" id="{3D792080-9BF0-4E84-9E30-8E439A1BF80E}" vid="{8BDE3F31-DB42-4E7C-8EC8-23B2D20DC7AA}"/>
    </a:ext>
  </a:extLst>
</a:theme>
</file>

<file path=ppt/theme/theme2.xml><?xml version="1.0" encoding="utf-8"?>
<a:theme xmlns:a="http://schemas.openxmlformats.org/drawingml/2006/main" name="1_RVOnl_Corporate_Hemelblauw">
  <a:themeElements>
    <a:clrScheme name="RVO">
      <a:dk1>
        <a:sysClr val="windowText" lastClr="000000"/>
      </a:dk1>
      <a:lt1>
        <a:sysClr val="window" lastClr="FFFFFF"/>
      </a:lt1>
      <a:dk2>
        <a:srgbClr val="007BC7"/>
      </a:dk2>
      <a:lt2>
        <a:srgbClr val="EEECE1"/>
      </a:lt2>
      <a:accent1>
        <a:srgbClr val="007BC7"/>
      </a:accent1>
      <a:accent2>
        <a:srgbClr val="8FCAE7"/>
      </a:accent2>
      <a:accent3>
        <a:srgbClr val="39870C"/>
      </a:accent3>
      <a:accent4>
        <a:srgbClr val="F9E11E"/>
      </a:accent4>
      <a:accent5>
        <a:srgbClr val="E17000"/>
      </a:accent5>
      <a:accent6>
        <a:srgbClr val="D52B1E"/>
      </a:accent6>
      <a:hlink>
        <a:srgbClr val="002060"/>
      </a:hlink>
      <a:folHlink>
        <a:srgbClr val="800080"/>
      </a:folHlink>
    </a:clrScheme>
    <a:fontScheme name="RV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O.potx" id="{3D792080-9BF0-4E84-9E30-8E439A1BF80E}" vid="{8BDE3F31-DB42-4E7C-8EC8-23B2D20DC7AA}"/>
    </a:ext>
  </a:extLst>
</a:theme>
</file>

<file path=ppt/theme/theme3.xml><?xml version="1.0" encoding="utf-8"?>
<a:theme xmlns:a="http://schemas.openxmlformats.org/drawingml/2006/main" name="2_RVOnl_Corporate_Hemelblauw">
  <a:themeElements>
    <a:clrScheme name="RVO">
      <a:dk1>
        <a:sysClr val="windowText" lastClr="000000"/>
      </a:dk1>
      <a:lt1>
        <a:sysClr val="window" lastClr="FFFFFF"/>
      </a:lt1>
      <a:dk2>
        <a:srgbClr val="007BC7"/>
      </a:dk2>
      <a:lt2>
        <a:srgbClr val="EEECE1"/>
      </a:lt2>
      <a:accent1>
        <a:srgbClr val="007BC7"/>
      </a:accent1>
      <a:accent2>
        <a:srgbClr val="8FCAE7"/>
      </a:accent2>
      <a:accent3>
        <a:srgbClr val="39870C"/>
      </a:accent3>
      <a:accent4>
        <a:srgbClr val="F9E11E"/>
      </a:accent4>
      <a:accent5>
        <a:srgbClr val="E17000"/>
      </a:accent5>
      <a:accent6>
        <a:srgbClr val="D52B1E"/>
      </a:accent6>
      <a:hlink>
        <a:srgbClr val="002060"/>
      </a:hlink>
      <a:folHlink>
        <a:srgbClr val="800080"/>
      </a:folHlink>
    </a:clrScheme>
    <a:fontScheme name="RV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O.potx" id="{3D792080-9BF0-4E84-9E30-8E439A1BF80E}" vid="{8BDE3F31-DB42-4E7C-8EC8-23B2D20DC7AA}"/>
    </a:ext>
  </a:extLst>
</a:theme>
</file>

<file path=ppt/theme/theme4.xml><?xml version="1.0" encoding="utf-8"?>
<a:theme xmlns:a="http://schemas.openxmlformats.org/drawingml/2006/main" name="1_RVO">
  <a:themeElements>
    <a:clrScheme name="1_RVO 1">
      <a:dk1>
        <a:srgbClr val="000000"/>
      </a:dk1>
      <a:lt1>
        <a:srgbClr val="FFFFFF"/>
      </a:lt1>
      <a:dk2>
        <a:srgbClr val="007BC7"/>
      </a:dk2>
      <a:lt2>
        <a:srgbClr val="EEECE1"/>
      </a:lt2>
      <a:accent1>
        <a:srgbClr val="007BC7"/>
      </a:accent1>
      <a:accent2>
        <a:srgbClr val="8FCAE7"/>
      </a:accent2>
      <a:accent3>
        <a:srgbClr val="FFFFFF"/>
      </a:accent3>
      <a:accent4>
        <a:srgbClr val="000000"/>
      </a:accent4>
      <a:accent5>
        <a:srgbClr val="AABFE0"/>
      </a:accent5>
      <a:accent6>
        <a:srgbClr val="81B7D1"/>
      </a:accent6>
      <a:hlink>
        <a:srgbClr val="002060"/>
      </a:hlink>
      <a:folHlink>
        <a:srgbClr val="800080"/>
      </a:folHlink>
    </a:clrScheme>
    <a:fontScheme name="1_RV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RVO 1">
        <a:dk1>
          <a:srgbClr val="000000"/>
        </a:dk1>
        <a:lt1>
          <a:srgbClr val="FFFFFF"/>
        </a:lt1>
        <a:dk2>
          <a:srgbClr val="007BC7"/>
        </a:dk2>
        <a:lt2>
          <a:srgbClr val="EEECE1"/>
        </a:lt2>
        <a:accent1>
          <a:srgbClr val="007BC7"/>
        </a:accent1>
        <a:accent2>
          <a:srgbClr val="8FCAE7"/>
        </a:accent2>
        <a:accent3>
          <a:srgbClr val="FFFFFF"/>
        </a:accent3>
        <a:accent4>
          <a:srgbClr val="000000"/>
        </a:accent4>
        <a:accent5>
          <a:srgbClr val="AABFE0"/>
        </a:accent5>
        <a:accent6>
          <a:srgbClr val="81B7D1"/>
        </a:accent6>
        <a:hlink>
          <a:srgbClr val="002060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RVO">
  <a:themeElements>
    <a:clrScheme name="1_RVO 1">
      <a:dk1>
        <a:srgbClr val="000000"/>
      </a:dk1>
      <a:lt1>
        <a:srgbClr val="FFFFFF"/>
      </a:lt1>
      <a:dk2>
        <a:srgbClr val="007BC7"/>
      </a:dk2>
      <a:lt2>
        <a:srgbClr val="EEECE1"/>
      </a:lt2>
      <a:accent1>
        <a:srgbClr val="007BC7"/>
      </a:accent1>
      <a:accent2>
        <a:srgbClr val="8FCAE7"/>
      </a:accent2>
      <a:accent3>
        <a:srgbClr val="FFFFFF"/>
      </a:accent3>
      <a:accent4>
        <a:srgbClr val="000000"/>
      </a:accent4>
      <a:accent5>
        <a:srgbClr val="AABFE0"/>
      </a:accent5>
      <a:accent6>
        <a:srgbClr val="81B7D1"/>
      </a:accent6>
      <a:hlink>
        <a:srgbClr val="002060"/>
      </a:hlink>
      <a:folHlink>
        <a:srgbClr val="800080"/>
      </a:folHlink>
    </a:clrScheme>
    <a:fontScheme name="1_RV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1_RVO 1">
        <a:dk1>
          <a:srgbClr val="000000"/>
        </a:dk1>
        <a:lt1>
          <a:srgbClr val="FFFFFF"/>
        </a:lt1>
        <a:dk2>
          <a:srgbClr val="007BC7"/>
        </a:dk2>
        <a:lt2>
          <a:srgbClr val="EEECE1"/>
        </a:lt2>
        <a:accent1>
          <a:srgbClr val="007BC7"/>
        </a:accent1>
        <a:accent2>
          <a:srgbClr val="8FCAE7"/>
        </a:accent2>
        <a:accent3>
          <a:srgbClr val="FFFFFF"/>
        </a:accent3>
        <a:accent4>
          <a:srgbClr val="000000"/>
        </a:accent4>
        <a:accent5>
          <a:srgbClr val="AABFE0"/>
        </a:accent5>
        <a:accent6>
          <a:srgbClr val="81B7D1"/>
        </a:accent6>
        <a:hlink>
          <a:srgbClr val="002060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RVOnl_Corporate_Hemelblauw">
  <a:themeElements>
    <a:clrScheme name="RVO">
      <a:dk1>
        <a:sysClr val="windowText" lastClr="000000"/>
      </a:dk1>
      <a:lt1>
        <a:sysClr val="window" lastClr="FFFFFF"/>
      </a:lt1>
      <a:dk2>
        <a:srgbClr val="007BC7"/>
      </a:dk2>
      <a:lt2>
        <a:srgbClr val="EEECE1"/>
      </a:lt2>
      <a:accent1>
        <a:srgbClr val="007BC7"/>
      </a:accent1>
      <a:accent2>
        <a:srgbClr val="8FCAE7"/>
      </a:accent2>
      <a:accent3>
        <a:srgbClr val="39870C"/>
      </a:accent3>
      <a:accent4>
        <a:srgbClr val="F9E11E"/>
      </a:accent4>
      <a:accent5>
        <a:srgbClr val="E17000"/>
      </a:accent5>
      <a:accent6>
        <a:srgbClr val="D52B1E"/>
      </a:accent6>
      <a:hlink>
        <a:srgbClr val="002060"/>
      </a:hlink>
      <a:folHlink>
        <a:srgbClr val="800080"/>
      </a:folHlink>
    </a:clrScheme>
    <a:fontScheme name="RVO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VO.potx" id="{3D792080-9BF0-4E84-9E30-8E439A1BF80E}" vid="{8BDE3F31-DB42-4E7C-8EC8-23B2D20DC7AA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4bde8109-f994-4a60-a1d3-5c95e2ff3620}" enabled="1" method="Privileged" siteId="{1321633e-f6b9-44e2-a44f-59b9d264ecb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RVOnl_Corporate_Hemelblauw</Template>
  <TotalTime>555</TotalTime>
  <Words>1681</Words>
  <Application>Microsoft Office PowerPoint</Application>
  <PresentationFormat>Breedbeeld</PresentationFormat>
  <Paragraphs>301</Paragraphs>
  <Slides>33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6</vt:i4>
      </vt:variant>
      <vt:variant>
        <vt:lpstr>Diatitels</vt:lpstr>
      </vt:variant>
      <vt:variant>
        <vt:i4>33</vt:i4>
      </vt:variant>
    </vt:vector>
  </HeadingPairs>
  <TitlesOfParts>
    <vt:vector size="45" baseType="lpstr">
      <vt:lpstr>Arial</vt:lpstr>
      <vt:lpstr>Calibri</vt:lpstr>
      <vt:lpstr>Times</vt:lpstr>
      <vt:lpstr>Times New Roman</vt:lpstr>
      <vt:lpstr>Verdana</vt:lpstr>
      <vt:lpstr>Wingdings</vt:lpstr>
      <vt:lpstr>RVOnl_Corporate_Hemelblauw</vt:lpstr>
      <vt:lpstr>1_RVOnl_Corporate_Hemelblauw</vt:lpstr>
      <vt:lpstr>2_RVOnl_Corporate_Hemelblauw</vt:lpstr>
      <vt:lpstr>1_RVO</vt:lpstr>
      <vt:lpstr>2_RVO</vt:lpstr>
      <vt:lpstr>3_RVOnl_Corporate_Hemelblauw</vt:lpstr>
      <vt:lpstr>CITES  vergunningen en handhaving</vt:lpstr>
      <vt:lpstr>Inhoudsopgave</vt:lpstr>
      <vt:lpstr>CITES in het kort</vt:lpstr>
      <vt:lpstr>CITES in het kort</vt:lpstr>
      <vt:lpstr>CITES in het kort</vt:lpstr>
      <vt:lpstr>Welke diersoort is opgenomen op CITES Bijlage A? </vt:lpstr>
      <vt:lpstr>Welke soorten zijn opgenomen in Bijlage B</vt:lpstr>
      <vt:lpstr>Handel binnen de Europese Unie </vt:lpstr>
      <vt:lpstr>Wat doet RVO?</vt:lpstr>
      <vt:lpstr>CITES </vt:lpstr>
      <vt:lpstr>Bestuursrechtelijke handhaving</vt:lpstr>
      <vt:lpstr>Bestuursrechtelijke handhaving</vt:lpstr>
      <vt:lpstr>Bestuursrechtelijke handhaving</vt:lpstr>
      <vt:lpstr>Bestuursrechtelijke handhaving</vt:lpstr>
      <vt:lpstr>Bestuursrechtelijke handhaving</vt:lpstr>
      <vt:lpstr>PowerPoint-presentatie</vt:lpstr>
      <vt:lpstr>Procedure gevonden dieren</vt:lpstr>
      <vt:lpstr>Heb ik te maken met een CITES-dier?</vt:lpstr>
      <vt:lpstr>Species+</vt:lpstr>
      <vt:lpstr>Melden van een gevonden dier</vt:lpstr>
      <vt:lpstr>Nieuwe bestemming gevonden dier </vt:lpstr>
      <vt:lpstr>Welke documenten zijn nodig</vt:lpstr>
      <vt:lpstr>Invasieve Uitheemse Soorten (IUS)</vt:lpstr>
      <vt:lpstr>PowerPoint-presentatie</vt:lpstr>
      <vt:lpstr>PowerPoint-presentatie</vt:lpstr>
      <vt:lpstr>Bedreiging biodiversiteit:</vt:lpstr>
      <vt:lpstr>Bedreiging ecosystemen</vt:lpstr>
      <vt:lpstr>PowerPoint-presentatie</vt:lpstr>
      <vt:lpstr>Europese Exotenverordening (nr.1143/2014)</vt:lpstr>
      <vt:lpstr>Wat mag niet?  </vt:lpstr>
      <vt:lpstr>Wat mag wel?</vt:lpstr>
      <vt:lpstr>Voor meer informatie</vt:lpstr>
      <vt:lpstr>Vragen?</vt:lpstr>
    </vt:vector>
  </TitlesOfParts>
  <Company>LNV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CITES handhaving bij RVO</dc:title>
  <dc:creator>Hoek, mr. N. (Nathalie)</dc:creator>
  <cp:lastModifiedBy>Oranje, ing. S.E.J. (Shakira)</cp:lastModifiedBy>
  <cp:revision>125</cp:revision>
  <dcterms:created xsi:type="dcterms:W3CDTF">2018-11-19T07:52:09Z</dcterms:created>
  <dcterms:modified xsi:type="dcterms:W3CDTF">2024-04-24T08:22:24Z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bde8109-f994-4a60-a1d3-5c95e2ff3620_Enabled">
    <vt:lpwstr>true</vt:lpwstr>
  </property>
  <property fmtid="{D5CDD505-2E9C-101B-9397-08002B2CF9AE}" pid="3" name="MSIP_Label_4bde8109-f994-4a60-a1d3-5c95e2ff3620_SetDate">
    <vt:lpwstr>2023-01-04T10:00:08Z</vt:lpwstr>
  </property>
  <property fmtid="{D5CDD505-2E9C-101B-9397-08002B2CF9AE}" pid="4" name="MSIP_Label_4bde8109-f994-4a60-a1d3-5c95e2ff3620_Method">
    <vt:lpwstr>Privileged</vt:lpwstr>
  </property>
  <property fmtid="{D5CDD505-2E9C-101B-9397-08002B2CF9AE}" pid="5" name="MSIP_Label_4bde8109-f994-4a60-a1d3-5c95e2ff3620_Name">
    <vt:lpwstr>FLPubliek</vt:lpwstr>
  </property>
  <property fmtid="{D5CDD505-2E9C-101B-9397-08002B2CF9AE}" pid="6" name="MSIP_Label_4bde8109-f994-4a60-a1d3-5c95e2ff3620_SiteId">
    <vt:lpwstr>1321633e-f6b9-44e2-a44f-59b9d264ecb7</vt:lpwstr>
  </property>
  <property fmtid="{D5CDD505-2E9C-101B-9397-08002B2CF9AE}" pid="7" name="MSIP_Label_4bde8109-f994-4a60-a1d3-5c95e2ff3620_ActionId">
    <vt:lpwstr>563da64a-6655-422c-b224-2c919302fc20</vt:lpwstr>
  </property>
  <property fmtid="{D5CDD505-2E9C-101B-9397-08002B2CF9AE}" pid="8" name="MSIP_Label_4bde8109-f994-4a60-a1d3-5c95e2ff3620_ContentBits">
    <vt:lpwstr>0</vt:lpwstr>
  </property>
</Properties>
</file>