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57" r:id="rId4"/>
    <p:sldId id="276" r:id="rId5"/>
    <p:sldId id="259" r:id="rId6"/>
    <p:sldId id="289" r:id="rId7"/>
    <p:sldId id="265" r:id="rId8"/>
    <p:sldId id="268" r:id="rId9"/>
    <p:sldId id="262" r:id="rId10"/>
    <p:sldId id="269" r:id="rId11"/>
    <p:sldId id="266" r:id="rId12"/>
    <p:sldId id="271" r:id="rId13"/>
    <p:sldId id="272" r:id="rId14"/>
    <p:sldId id="273" r:id="rId15"/>
    <p:sldId id="274" r:id="rId16"/>
    <p:sldId id="280" r:id="rId17"/>
    <p:sldId id="291" r:id="rId18"/>
    <p:sldId id="293" r:id="rId19"/>
    <p:sldId id="294" r:id="rId20"/>
    <p:sldId id="295" r:id="rId21"/>
    <p:sldId id="296" r:id="rId22"/>
    <p:sldId id="297" r:id="rId23"/>
    <p:sldId id="287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AC5C2-2456-3CF3-B78B-C5C5AA6B8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6E1F775-C696-19C4-0D30-AD2BB6CE8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03C2D4-77BF-572E-1D9C-C03F753D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04D906-C05A-06A6-AD7C-6D16A6B5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F8ADFF-0D6D-B2E8-0FAF-836C5277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07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BCA15-2E10-F0E2-0454-02EF892A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BE3B93-DACA-B599-2CD9-2EA2C7180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680DD6-FD4E-FF3D-4B0D-9DC86F4B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A9031B-710E-1E89-1ECA-B54D06BB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DEEB11-A2A9-C657-6D0A-0DC634CC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89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7773DDD-05A6-53F0-1609-EB66B45FA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5132BF-3588-768A-15E6-52AC3A654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3791DD-1BA6-A1EF-2518-14B43EAF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913CCF-0C2D-AD6A-7F1F-F49C5B97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7FEEDC-1959-B4A3-029F-DB9C5365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78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690D4-19FA-FE63-9B7C-97BB0A9F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20857-A7D2-A858-B9BE-DD003EE1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95A28B-DA7C-C7DF-BBC8-B081344D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8ABDE9-0892-5531-8A73-A2B2FC4B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172F92-80FE-99AF-DDF0-C70DAB5F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06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C7DF4-B5B6-EECE-F0B2-9805F5E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5A76D8-80AE-B0A0-E52A-39DB32C0C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57E262-DAC9-F886-10F0-17968C2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DB8F9-BA31-7711-538F-5F780CAE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109829-E692-2141-D229-243C372A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40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25E4E-6BF0-2A22-D4F5-5F99D36F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9CFB5F-6143-AD12-AE9A-CE259F77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C91CFD-76F9-4DCB-848E-58E0B7BCE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663DD1-3BF9-3174-C1FF-44A4628D4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1A443A-D450-9F76-14F5-9FB429EC4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B14C56-A3DE-BF4A-0F33-F74E911F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68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190DF-BC78-7421-4FBF-BB187B5F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6FEC5C-DD27-25DF-C649-57ACCDB8A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5161D5-B142-7725-4FA0-E7F202753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D482C5-3964-3D96-0F6A-25996BC81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02892A-BF4B-AB48-E965-0F5DDBA4E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3D233CA-82E9-BBB4-27F5-0E69B09A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385620-B46B-EACF-74C0-2357D24C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969142B-B5DC-06FB-A94B-D743F5F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5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5F940-6CC5-4D00-D107-0F860D27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C5D75C5-A878-1162-A59F-B4E8B85F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127C81-AD9E-93CD-C6F7-62E92925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EA6E9D-D28F-C999-3F96-DB63DC3F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86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2ADDB2-8232-B8F2-32A9-A0605D00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3C5D63-A46B-4584-B724-DF78343B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9CF8A3-C504-13E0-2A59-46F839E4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15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74D87-A9BB-4481-2ECF-FF19804E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74DFDD-F4B5-D28B-3F72-0A727CEB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ACB071-1DC0-51DA-C32C-7F58F6683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ACAEBF-5935-A0E3-6143-A5F90ED6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B82FA0-11E0-5CC0-9763-CCEC8513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2778A4-CA2F-6680-599A-98A56CB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4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F4814-6D26-1630-BC7E-2BB28375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BB3515-6851-95F9-9D44-AFFD358C6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20854B-1EDF-E8C3-45DF-65EA66D57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EBB319-518B-1558-ED64-9F3DF5FA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DEAA17-F10B-C8F6-9DCE-ACEE0558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093CD4-6625-0AB1-4205-0B97385C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61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C5D4B9E-615B-4DBB-331D-4643CFD1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E2704F-A013-CD81-C87B-8F425E8F6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116DCD-C710-3302-9850-8E84EE544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862A-05C6-47B8-BE06-0DE3547CF14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81EA33-EB97-A521-8186-3A5FE2303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4D51CE-947A-7513-A73F-455C3D5D5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6DC2-0766-4C6F-9864-75BD4427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8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FC0775E-3FEB-6122-AF5F-B7C663915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749" y="5636"/>
            <a:ext cx="4361425" cy="6852364"/>
          </a:xfrm>
        </p:spPr>
      </p:pic>
    </p:spTree>
    <p:extLst>
      <p:ext uri="{BB962C8B-B14F-4D97-AF65-F5344CB8AC3E}">
        <p14:creationId xmlns:p14="http://schemas.microsoft.com/office/powerpoint/2010/main" val="190491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99F43-CC92-6979-93AA-D0F3DEB0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</a:t>
            </a: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ANDELIJKE VRIJSTELLINGEN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61411D7-FE4D-AEEF-F3A6-6EFE467C4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0" y="3652338"/>
            <a:ext cx="2318326" cy="2396349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899170-1BD7-3767-48F7-A52B18A53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0" y="1673514"/>
            <a:ext cx="2318326" cy="16859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F9C40B-3D7C-BBCB-84AD-165CC7A4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81" y="4094553"/>
            <a:ext cx="2476209" cy="18444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9FB4CC-FD7B-B308-0346-C1A46A39F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80" y="1697183"/>
            <a:ext cx="2318326" cy="177165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B705579-041F-9A8C-8287-4584379D3EA7}"/>
              </a:ext>
            </a:extLst>
          </p:cNvPr>
          <p:cNvSpPr txBox="1"/>
          <p:nvPr/>
        </p:nvSpPr>
        <p:spPr>
          <a:xfrm>
            <a:off x="3472439" y="1690688"/>
            <a:ext cx="5089237" cy="4707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Diersoorten aangemerkt als exoot (jaarrond bejaagbaar zonder ontheffing):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Rosse stekelstaart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Huiskraai (RIP)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Nijlgans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Heilige ibis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Muskusrat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Pallas’ eekhoorn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Muntjak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Wasbeer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E02A8D-9003-180D-DD5D-278D6F73F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72" y="2503888"/>
            <a:ext cx="614647" cy="46214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1D6389-396E-A50A-30E4-4377A21E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72" y="3016251"/>
            <a:ext cx="614647" cy="41274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94F6AD4-9F6F-6874-A700-1681D3141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72" y="3468834"/>
            <a:ext cx="614647" cy="45437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A841CC5-774A-6843-6CF5-9F714E504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72" y="3963044"/>
            <a:ext cx="614647" cy="45437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D0AD66B-A907-7762-4635-9C1B2ACE37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88" y="4503225"/>
            <a:ext cx="631431" cy="41274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4B47898-DC6F-9A47-196B-9A810B317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88" y="5027032"/>
            <a:ext cx="631431" cy="38565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BAB34B46-C189-758B-321C-C04D2BF13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46" y="5510829"/>
            <a:ext cx="619073" cy="46430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EBF2ECA-D142-1EF7-B555-2639E85A67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45" y="6024344"/>
            <a:ext cx="639774" cy="434385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F2055BCA-5B87-53CF-2604-3BB3E3C7309F}"/>
              </a:ext>
            </a:extLst>
          </p:cNvPr>
          <p:cNvSpPr txBox="1"/>
          <p:nvPr/>
        </p:nvSpPr>
        <p:spPr>
          <a:xfrm>
            <a:off x="946910" y="3343275"/>
            <a:ext cx="231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4A1C2D8-6E06-3D58-9365-6FE5BB80D4A8}"/>
              </a:ext>
            </a:extLst>
          </p:cNvPr>
          <p:cNvSpPr txBox="1"/>
          <p:nvPr/>
        </p:nvSpPr>
        <p:spPr>
          <a:xfrm>
            <a:off x="957264" y="6056870"/>
            <a:ext cx="231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Canadese gans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48F750B-B9CF-A20A-D02D-10CA3F451296}"/>
              </a:ext>
            </a:extLst>
          </p:cNvPr>
          <p:cNvSpPr txBox="1"/>
          <p:nvPr/>
        </p:nvSpPr>
        <p:spPr>
          <a:xfrm>
            <a:off x="8758526" y="3488184"/>
            <a:ext cx="232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Zwarte kraai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B564FC1-F212-143A-D40E-5CAC0565B5ED}"/>
              </a:ext>
            </a:extLst>
          </p:cNvPr>
          <p:cNvSpPr txBox="1"/>
          <p:nvPr/>
        </p:nvSpPr>
        <p:spPr>
          <a:xfrm>
            <a:off x="8768879" y="5938983"/>
            <a:ext cx="245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Kauw</a:t>
            </a:r>
          </a:p>
        </p:txBody>
      </p:sp>
    </p:spTree>
    <p:extLst>
      <p:ext uri="{BB962C8B-B14F-4D97-AF65-F5344CB8AC3E}">
        <p14:creationId xmlns:p14="http://schemas.microsoft.com/office/powerpoint/2010/main" val="13707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1B08E-2B8D-52B4-D122-1A4036E1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94537"/>
            <a:ext cx="10832805" cy="1325563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W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IE HEEFT HET VOOR HET ZEGGEN?</a:t>
            </a:r>
            <a:endParaRPr lang="nl-NL" b="1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61A27C2-AA22-9E8B-4D9B-3F9CC03AE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86" y="1066630"/>
            <a:ext cx="4251558" cy="5791370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71009C-8F2E-99F8-3EAB-0F1619827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43" y="3082805"/>
            <a:ext cx="3404257" cy="3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8D05B-5005-C5D9-E1D9-34D682F5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 ONDER ONTHEFFING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F18C36-CDC5-B824-AA73-C9BA3A0EE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Wettelijke basis</a:t>
            </a:r>
          </a:p>
          <a:p>
            <a:pPr lvl="0">
              <a:lnSpc>
                <a:spcPct val="150000"/>
              </a:lnSpc>
            </a:pP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penbare veiligheid (meestal verkeersveiligheid)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(Land)bouwschade</a:t>
            </a:r>
          </a:p>
          <a:p>
            <a:pPr>
              <a:lnSpc>
                <a:spcPct val="150000"/>
              </a:lnSpc>
            </a:pP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chade aan de natuur (meestal populatiebeheer)</a:t>
            </a:r>
          </a:p>
          <a:p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Bijbehorende jachtargumenten</a:t>
            </a:r>
            <a:endParaRPr lang="nl-NL" sz="36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nl-NL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nl-NL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acht verlaagt het aantal aanrijdingen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spcBef>
                <a:spcPts val="1200"/>
              </a:spcBef>
            </a:pP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Jacht vermindert (of voorkomt) (land)bouwschade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spcAft>
                <a:spcPts val="800"/>
              </a:spcAft>
            </a:pP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acht voorkomt schade aan de natuur 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8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F6422-634D-756C-761A-3C474651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JACHT VERLAAGT HET AANTAL AANRIJDINGEN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45773A-3FC4-1ED6-83BC-3091F9DC1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228"/>
            <a:ext cx="10515600" cy="48177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</a:rPr>
              <a:t>Factoren die een rol spelen bij aanrijdingen</a:t>
            </a:r>
          </a:p>
          <a:p>
            <a:r>
              <a:rPr lang="nl-NL" dirty="0"/>
              <a:t>Verkeersdichtheid</a:t>
            </a:r>
          </a:p>
          <a:p>
            <a:r>
              <a:rPr lang="nl-NL" dirty="0"/>
              <a:t>Menselijk gedrag</a:t>
            </a:r>
          </a:p>
          <a:p>
            <a:r>
              <a:rPr lang="nl-NL" dirty="0"/>
              <a:t>Verstoring (recreatie, jacht)</a:t>
            </a:r>
          </a:p>
          <a:p>
            <a:r>
              <a:rPr lang="nl-NL" dirty="0"/>
              <a:t>Weginrichting (onoverzichtelijke situaties)</a:t>
            </a:r>
          </a:p>
          <a:p>
            <a:r>
              <a:rPr lang="nl-NL" dirty="0"/>
              <a:t>Voedselgebrek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2379CD-A5DC-E3F0-7AE7-357E7058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884" y="365125"/>
            <a:ext cx="1632676" cy="117059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6D3C20-99B2-93F0-8CB9-84198211F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69" y="2562447"/>
            <a:ext cx="4464631" cy="33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9B22F-2D61-96A1-44AF-10162D75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7833" y="254629"/>
            <a:ext cx="11071036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nl-NL" sz="6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 VERMINDERT/ </a:t>
            </a:r>
            <a:b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VOORKOMT LANDBOUWSCHADE</a:t>
            </a:r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482123C-AF07-E588-5B08-0A59C5942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55" y="249434"/>
            <a:ext cx="1863306" cy="133595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CE78F8-6AB1-6ED8-20E1-64791D1D5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2631459"/>
            <a:ext cx="5920154" cy="422654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AD0DBAB-E30B-3C6A-2CD0-A9F2B39316A8}"/>
              </a:ext>
            </a:extLst>
          </p:cNvPr>
          <p:cNvSpPr txBox="1"/>
          <p:nvPr/>
        </p:nvSpPr>
        <p:spPr>
          <a:xfrm>
            <a:off x="633046" y="1723413"/>
            <a:ext cx="9219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Ondanks het afschieten van onvoorstelbaar grote aantallen (grauwe) ganzen stijgt de </a:t>
            </a:r>
            <a:br>
              <a:rPr lang="nl-NL" dirty="0"/>
            </a:br>
            <a:r>
              <a:rPr lang="nl-NL" dirty="0"/>
              <a:t>uitgekeerde schade van 10.838.480 euro in 2019 naar 23.544.348 euro in 2022 </a:t>
            </a:r>
          </a:p>
          <a:p>
            <a:r>
              <a:rPr lang="nl-NL" dirty="0"/>
              <a:t>= meer dan een verdubbeling in 3 jaar!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2243E0-FF4D-0CBD-BFFF-F21FC1149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74" y="2543561"/>
            <a:ext cx="5905726" cy="41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1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996D2-F230-82DB-9BB4-6D7FCC94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nl-N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6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ACHT VOORKOMT SCHADE </a:t>
            </a:r>
            <a:b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AAN DE NATUUR </a:t>
            </a:r>
            <a:br>
              <a:rPr lang="nl-N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27E3024-07D1-93E7-DA80-E6D7FB749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27" y="365125"/>
            <a:ext cx="1848811" cy="132556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8F8CD47-0CB4-F0A2-FD45-EE3F21812871}"/>
              </a:ext>
            </a:extLst>
          </p:cNvPr>
          <p:cNvSpPr txBox="1"/>
          <p:nvPr/>
        </p:nvSpPr>
        <p:spPr>
          <a:xfrm>
            <a:off x="838200" y="1860697"/>
            <a:ext cx="1099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Als veiligheid of schade niet gebruikt kan worden om een soort te bejagen…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6E6E67-278E-BEBA-FECC-D46F1333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5347"/>
            <a:ext cx="5765380" cy="363138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74CAAF3-2B7E-B169-1FA1-34C06829A58B}"/>
              </a:ext>
            </a:extLst>
          </p:cNvPr>
          <p:cNvSpPr txBox="1"/>
          <p:nvPr/>
        </p:nvSpPr>
        <p:spPr>
          <a:xfrm>
            <a:off x="6603580" y="2873830"/>
            <a:ext cx="4750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S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-CURVE</a:t>
            </a:r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- I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T’S BIOLOGY!</a:t>
            </a:r>
          </a:p>
          <a:p>
            <a:endParaRPr lang="nl-NL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P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OPULATIEBEHEER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3426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AAE47-0851-24DF-167C-BDFABBF1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endParaRPr lang="nl-NL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15F7583-F359-EE50-AE1B-BF541F0B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1" y="1690688"/>
            <a:ext cx="4218317" cy="4274804"/>
          </a:xfrm>
        </p:spPr>
      </p:pic>
    </p:spTree>
    <p:extLst>
      <p:ext uri="{BB962C8B-B14F-4D97-AF65-F5344CB8AC3E}">
        <p14:creationId xmlns:p14="http://schemas.microsoft.com/office/powerpoint/2010/main" val="301707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061F3C9-1366-D7B7-D6F3-22120880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8" y="2214650"/>
            <a:ext cx="6390761" cy="20002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F689D4-D918-52FC-EBA1-F4EEB460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</a:rPr>
              <a:t> - Kenmerken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461018-1137-60A6-C0B3-0FDC55D0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9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400" b="1" kern="100" dirty="0">
                <a:solidFill>
                  <a:srgbClr val="843C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	</a:t>
            </a:r>
            <a:r>
              <a:rPr lang="nl-NL" b="1" kern="100" dirty="0">
                <a:solidFill>
                  <a:srgbClr val="843C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Breed inzetten van de media om een boodschap over te              	brengen</a:t>
            </a:r>
            <a:endParaRPr lang="nl-NL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98C27E-0028-E9B6-EFCB-984EF3D7B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0" y="4465302"/>
            <a:ext cx="6096000" cy="1143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0E8236-FE24-9569-7F99-F1F812B72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30" y="5695950"/>
            <a:ext cx="6610350" cy="11620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7B77F1D-BB08-DE50-0D03-1B9BC266A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0"/>
            <a:ext cx="5486400" cy="18859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23E5BD8-8D83-2A60-6021-949541FA0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0" y="2708667"/>
            <a:ext cx="600066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42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56C0A-3C5A-19B3-157C-8B1BB4AC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</a:rPr>
              <a:t> - Kenmerken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65047-3914-6BB5-014E-966B4268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34" y="17971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Boodschap is eenzijdig en overdreven/waarschuwen voor 	gevaar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FA9B60-49D8-1ADE-F1CD-5EB47167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2" y="2632660"/>
            <a:ext cx="6044006" cy="10815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FA843B-1762-A1F6-1752-C947EFE34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48" y="2372355"/>
            <a:ext cx="5926997" cy="9257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8DF347B-0294-0172-F4C7-5FFB89A81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28" y="3714219"/>
            <a:ext cx="9671027" cy="170759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5E8354-9325-57A2-FC5A-26ECE047B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95" y="5295861"/>
            <a:ext cx="6572250" cy="12287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13AC76-151F-E07C-4C85-8C8A048F5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5520906" cy="14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6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0DB36-EED9-5A1A-0723-D5DAF39E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</a:rPr>
              <a:t> - Kenmerken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23132C-A432-778C-EAA3-17DCB6566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Aanwijzen van een gezamenlijke vijand en deze demoniseren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B448C8-E47D-0E80-1E23-C7F8125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78" y="5666014"/>
            <a:ext cx="6610350" cy="11897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3A821E2-721E-B728-125F-2FBFDF22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09" y="3323303"/>
            <a:ext cx="5563291" cy="218621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C26D98C-8FBA-0DFA-E4D4-E31DBA11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87" y="4784889"/>
            <a:ext cx="7525284" cy="9374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0F1D4CD-B72E-900E-DFCE-526081045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2305062"/>
            <a:ext cx="6467475" cy="11811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72665EC-7EE0-43A3-4B1E-D052FD5F0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077"/>
            <a:ext cx="5183055" cy="24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DCB32-B192-1117-EA1B-C26BC3DEA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24022"/>
          </a:xfrm>
        </p:spPr>
        <p:txBody>
          <a:bodyPr>
            <a:norm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sz="4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ACHTQUIZ</a:t>
            </a:r>
            <a:endParaRPr lang="nl-NL" sz="4400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F8E38C-C827-EDCE-17A5-53CAE7B51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540" y="3170298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nl-NL" sz="6600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nl-NL" sz="66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LET’S GO! </a:t>
            </a:r>
            <a:endParaRPr lang="nl-NL" sz="6600" dirty="0"/>
          </a:p>
        </p:txBody>
      </p:sp>
    </p:spTree>
    <p:extLst>
      <p:ext uri="{BB962C8B-B14F-4D97-AF65-F5344CB8AC3E}">
        <p14:creationId xmlns:p14="http://schemas.microsoft.com/office/powerpoint/2010/main" val="264301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56CC22C-0466-3377-0211-CCC69372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169"/>
            <a:ext cx="6910015" cy="1969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43AC98-1DE7-C5FD-F731-C64927E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29" y="335364"/>
            <a:ext cx="10515600" cy="1325563"/>
          </a:xfrm>
        </p:spPr>
        <p:txBody>
          <a:bodyPr/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</a:rPr>
              <a:t> - Kenmerken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5D18CE-D6F2-5184-1D1B-64C07A720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Gebruik zwart-wit/valse tegenstellingen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78B082-9F0D-1B4A-7EE9-6BB846605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41583"/>
            <a:ext cx="8305800" cy="15125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D186DE-F46C-2E56-DAC4-A0F0AB708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56" y="1437486"/>
            <a:ext cx="4733925" cy="5143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0AFD0B4-7903-39FD-1178-26E864CC7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15" y="5924550"/>
            <a:ext cx="7210425" cy="9334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5F0CCBC-BD99-02A9-01E1-18BBBEBF0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21" y="5053801"/>
            <a:ext cx="61912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63521-2250-0E53-0918-E216B043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ACHTPROPAGANDA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</a:rPr>
              <a:t> - Kenmerken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06B1E-2D1B-A802-783C-9DC64489F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69" y="1709764"/>
            <a:ext cx="11138807" cy="4426745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</a:t>
            </a:r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Veel personen brengen dezelfde boodschap (vaak korte leuzen: jagers doen 	méér!), gearrangeerd (orkestratie) én zij herhalen deze vaak</a:t>
            </a:r>
          </a:p>
          <a:p>
            <a:pPr marL="0" indent="0">
              <a:buNone/>
            </a:pPr>
            <a:endParaRPr lang="nl-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7DD934D-E97E-FACD-29DE-56B8C3078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" y="2669052"/>
            <a:ext cx="8496300" cy="990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CCA7EBC-F835-912B-F002-699E97D89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32" y="5107782"/>
            <a:ext cx="5743575" cy="16287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95C0025-7687-7D80-C1E6-9A657A82B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16979"/>
            <a:ext cx="7810500" cy="11334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1924030-E8C5-1375-79E1-45DFED199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" y="5053325"/>
            <a:ext cx="59245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91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AB4EFBD-C257-AD12-08FB-627A4E8A5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03" y="489098"/>
            <a:ext cx="7983650" cy="6368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F16EBD-2B5D-1BFC-A4E8-FD617995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INDWOORD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73593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DF170-DDBB-6F5E-C38C-955C8262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sz="49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nl-NL" sz="6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B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EDANKT VOOR JULLIE AANDACHT!</a:t>
            </a:r>
            <a:b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nl-NL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D7E236-FB36-FA9B-37AB-3AAB0546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55" y="1315461"/>
            <a:ext cx="2899379" cy="4654766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AE09CFB-CDAB-A2EA-E51F-35B7867D1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25" y="1380227"/>
            <a:ext cx="3128237" cy="4246338"/>
          </a:xfrm>
        </p:spPr>
      </p:pic>
    </p:spTree>
    <p:extLst>
      <p:ext uri="{BB962C8B-B14F-4D97-AF65-F5344CB8AC3E}">
        <p14:creationId xmlns:p14="http://schemas.microsoft.com/office/powerpoint/2010/main" val="420352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748C2-DD00-3704-6A02-C8A8AF9C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 IN </a:t>
            </a:r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6DBA5-7DFB-04DF-3A2C-AC2C625B93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nl-N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nl-N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 algn="ctr">
              <a:buNone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nl-NL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oeveel jagers zijn er in Nederland?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26475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6AD7F-5C9F-490D-660E-A781017F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J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ACHT IN </a:t>
            </a:r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N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EDERLAND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13A91-CCFB-5C07-2E35-F1C246898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59815" cy="4351338"/>
          </a:xfrm>
        </p:spPr>
        <p:txBody>
          <a:bodyPr>
            <a:normAutofit/>
          </a:bodyPr>
          <a:lstStyle/>
          <a:p>
            <a:pPr lvl="2"/>
            <a:endParaRPr lang="nl-NL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 algn="ctr">
              <a:buNone/>
            </a:pPr>
            <a:r>
              <a:rPr lang="nl-NL" sz="2800" dirty="0">
                <a:ea typeface="Calibri" panose="020F0502020204030204" pitchFamily="34" charset="0"/>
                <a:cs typeface="Times New Roman" panose="02020603050405020304" pitchFamily="18" charset="0"/>
              </a:rPr>
              <a:t>Hoeveel dieren doden deze jagers jaarlijks? </a:t>
            </a:r>
          </a:p>
          <a:p>
            <a:pPr marL="914400" lvl="2" indent="0" algn="ctr">
              <a:buNone/>
            </a:pPr>
            <a:r>
              <a:rPr lang="nl-NL" sz="2800" dirty="0">
                <a:ea typeface="Calibri" panose="020F0502020204030204" pitchFamily="34" charset="0"/>
                <a:cs typeface="Times New Roman" panose="02020603050405020304" pitchFamily="18" charset="0"/>
              </a:rPr>
              <a:t>Wat denken jullie?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576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023A8-E9CC-CE72-A767-8EED6FD4B0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264" y="509587"/>
            <a:ext cx="11697419" cy="1600200"/>
          </a:xfrm>
        </p:spPr>
        <p:txBody>
          <a:bodyPr>
            <a:norm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ANTAL AFGESCHOTEN DIEREN (totaal)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96BB2F-68DF-A454-55B3-7DC1ECA17539}"/>
              </a:ext>
            </a:extLst>
          </p:cNvPr>
          <p:cNvSpPr txBox="1"/>
          <p:nvPr/>
        </p:nvSpPr>
        <p:spPr>
          <a:xfrm>
            <a:off x="220676" y="1854680"/>
            <a:ext cx="8840971" cy="411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 1.000.000 dieren per jaar! </a:t>
            </a:r>
            <a:endParaRPr lang="nl-N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	1.036.185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	1.108.501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	1.067.452</a:t>
            </a:r>
            <a:b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</a:t>
            </a:r>
            <a:r>
              <a:rPr lang="nl-NL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ijfers van jagers zelf)</a:t>
            </a:r>
          </a:p>
        </p:txBody>
      </p:sp>
    </p:spTree>
    <p:extLst>
      <p:ext uri="{BB962C8B-B14F-4D97-AF65-F5344CB8AC3E}">
        <p14:creationId xmlns:p14="http://schemas.microsoft.com/office/powerpoint/2010/main" val="257982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58950-F4BA-4CE2-2417-50A55376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sz="6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nl-NL" sz="6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ANTAL AFGESCHOTEN DIEREN </a:t>
            </a:r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70F49CB8-9090-1E9B-1DE7-33A53AD41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7" y="1765576"/>
            <a:ext cx="10348311" cy="5031057"/>
          </a:xfrm>
        </p:spPr>
      </p:pic>
    </p:spTree>
    <p:extLst>
      <p:ext uri="{BB962C8B-B14F-4D97-AF65-F5344CB8AC3E}">
        <p14:creationId xmlns:p14="http://schemas.microsoft.com/office/powerpoint/2010/main" val="269909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BA470-ACC2-DD6A-C30C-92198024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66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W</a:t>
            </a:r>
            <a:r>
              <a:rPr lang="nl-NL" sz="54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ET- EN REGELGEVING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E948F-6E4D-DC89-9D74-2427EF48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nl-NL" dirty="0"/>
              <a:t>Wet natuurbescherming (sinds 1-1-24 Omgevingswet) </a:t>
            </a:r>
            <a:br>
              <a:rPr lang="nl-NL" dirty="0"/>
            </a:br>
            <a:r>
              <a:rPr lang="nl-NL" dirty="0"/>
              <a:t>(ministerie LNV)</a:t>
            </a:r>
          </a:p>
          <a:p>
            <a:r>
              <a:rPr lang="nl-NL" dirty="0"/>
              <a:t>Wildlijst (ministerie LNV) </a:t>
            </a:r>
          </a:p>
          <a:p>
            <a:r>
              <a:rPr lang="nl-NL" dirty="0"/>
              <a:t>Landelijke vrijstellingslijst (ministerie LNV)</a:t>
            </a:r>
          </a:p>
          <a:p>
            <a:r>
              <a:rPr lang="nl-NL" dirty="0"/>
              <a:t>Provinciale vrijstellingslijst (individuele provincies) </a:t>
            </a:r>
          </a:p>
          <a:p>
            <a:r>
              <a:rPr lang="nl-NL" dirty="0"/>
              <a:t>Provinciale ontheffing (individuele provincies)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446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44FB6-2A2B-C55C-F3D2-0DD895F4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53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W</a:t>
            </a: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ILDLIJSTSOORTEN = SEIZOENSJACHT = PLEZIERJACHT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DAF17E2-FE88-60E8-8DCB-1A70DFFF9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5" y="2508460"/>
            <a:ext cx="2533650" cy="199557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8364ED7-223C-3597-B02F-041BB4D8C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74" y="1767682"/>
            <a:ext cx="2531582" cy="39820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09C3D4-297D-F600-27D0-513FD4979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391474"/>
            <a:ext cx="2527300" cy="188914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5E3A11-9D17-666A-FD08-9F674BC5D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14" y="1767682"/>
            <a:ext cx="2533650" cy="33226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1BA4B6-F676-00D9-25E2-113DF80C5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30" y="1777042"/>
            <a:ext cx="2533650" cy="199557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CB3AA1F-59AC-F8FB-91D4-B50DC2479FB7}"/>
              </a:ext>
            </a:extLst>
          </p:cNvPr>
          <p:cNvSpPr txBox="1"/>
          <p:nvPr/>
        </p:nvSpPr>
        <p:spPr>
          <a:xfrm>
            <a:off x="766834" y="4689488"/>
            <a:ext cx="2531582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Fazant: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15 oktober t/m 31 december; haan t/m 31 januari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0FCF348-DE88-6BA7-87B2-353C74537F03}"/>
              </a:ext>
            </a:extLst>
          </p:cNvPr>
          <p:cNvSpPr txBox="1"/>
          <p:nvPr/>
        </p:nvSpPr>
        <p:spPr>
          <a:xfrm>
            <a:off x="3376074" y="5957455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Haas: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oktober t/m 31 december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4A8D45-4D67-A226-52B8-8072D7DDA41D}"/>
              </a:ext>
            </a:extLst>
          </p:cNvPr>
          <p:cNvSpPr txBox="1"/>
          <p:nvPr/>
        </p:nvSpPr>
        <p:spPr>
          <a:xfrm>
            <a:off x="6007778" y="5090318"/>
            <a:ext cx="2588993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Konijn: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augustus t/m 31 januari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0C09FF5-F172-ED4B-872D-C819658B4319}"/>
              </a:ext>
            </a:extLst>
          </p:cNvPr>
          <p:cNvSpPr txBox="1"/>
          <p:nvPr/>
        </p:nvSpPr>
        <p:spPr>
          <a:xfrm>
            <a:off x="8667930" y="3758697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Wilde eend: 15 augustus t/m 31 januari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28CD525-9285-C63A-663B-ACC234FB1DAA}"/>
              </a:ext>
            </a:extLst>
          </p:cNvPr>
          <p:cNvSpPr txBox="1"/>
          <p:nvPr/>
        </p:nvSpPr>
        <p:spPr>
          <a:xfrm>
            <a:off x="8674280" y="6243800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Houtduif: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oktober t/m 31 januari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174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10676-8396-68DC-FA28-02157425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</a:t>
            </a:r>
            <a:r>
              <a:rPr lang="nl-NL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ANTAL AFGESCHOTEN DIEREN (wildlijst = plezierjacht)</a:t>
            </a:r>
            <a:endParaRPr lang="nl-NL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7A5724-D3DD-7242-F65A-4FF00E3CC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sz="3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Wilde eend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tussen de 89.000 en 114.000 per jaar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nl-NL" sz="3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Hazen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meer dan 85.000 per jaar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nl-NL" sz="3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Houtduiven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tussen de 45.000 en 58.000 per jaar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3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Konijnen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tussen de 9.000 en 13.000 per jaar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3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Fazanten</a:t>
            </a:r>
            <a:r>
              <a:rPr lang="nl-N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ca. 19.000 per jaar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vijf soorten kennen een afnemende trend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Konijn en haas staan sinds 2020 op de Rode Lijst Zoogdieren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(Cijfers 2017, 2018 en 2019)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05450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541</Words>
  <Application>Microsoft Office PowerPoint</Application>
  <PresentationFormat>Breedbeeld</PresentationFormat>
  <Paragraphs>104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Book Antiqua</vt:lpstr>
      <vt:lpstr>Calibri</vt:lpstr>
      <vt:lpstr>Calibri Light</vt:lpstr>
      <vt:lpstr>Kantoorthema</vt:lpstr>
      <vt:lpstr>PowerPoint-presentatie</vt:lpstr>
      <vt:lpstr>JACHTQUIZ</vt:lpstr>
      <vt:lpstr>JACHT IN NEDERLAND</vt:lpstr>
      <vt:lpstr>JACHT IN NEDERLAND</vt:lpstr>
      <vt:lpstr>AANTAL AFGESCHOTEN DIEREN (totaal)</vt:lpstr>
      <vt:lpstr> AANTAL AFGESCHOTEN DIEREN  </vt:lpstr>
      <vt:lpstr>WET- EN REGELGEVING</vt:lpstr>
      <vt:lpstr>WILDLIJSTSOORTEN = SEIZOENSJACHT = PLEZIERJACHT</vt:lpstr>
      <vt:lpstr>AANTAL AFGESCHOTEN DIEREN (wildlijst = plezierjacht)</vt:lpstr>
      <vt:lpstr>LANDELIJKE VRIJSTELLINGEN</vt:lpstr>
      <vt:lpstr>WIE HEEFT HET VOOR HET ZEGGEN?</vt:lpstr>
      <vt:lpstr>JACHT ONDER ONTHEFFING</vt:lpstr>
      <vt:lpstr> JACHT VERLAAGT HET AANTAL AANRIJDINGEN </vt:lpstr>
      <vt:lpstr>  JACHT VERMINDERT/  VOORKOMT LANDBOUWSCHADE  </vt:lpstr>
      <vt:lpstr>  JACHT VOORKOMT SCHADE  AAN DE NATUUR   </vt:lpstr>
      <vt:lpstr>JACHTPROPAGANDA</vt:lpstr>
      <vt:lpstr>JACHTPROPAGANDA - Kenmerken</vt:lpstr>
      <vt:lpstr>JACHTPROPAGANDA - Kenmerken</vt:lpstr>
      <vt:lpstr>JACHTPROPAGANDA - Kenmerken</vt:lpstr>
      <vt:lpstr>JACHTPROPAGANDA - Kenmerken</vt:lpstr>
      <vt:lpstr>JACHTPROPAGANDA - Kenmerken</vt:lpstr>
      <vt:lpstr>EINDWOORD</vt:lpstr>
      <vt:lpstr> BEDANKT VOOR JULLIE AANDACHT!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Windows User</dc:creator>
  <cp:lastModifiedBy>Windows User</cp:lastModifiedBy>
  <cp:revision>25</cp:revision>
  <dcterms:created xsi:type="dcterms:W3CDTF">2023-03-01T12:22:04Z</dcterms:created>
  <dcterms:modified xsi:type="dcterms:W3CDTF">2024-04-22T13:26:09Z</dcterms:modified>
</cp:coreProperties>
</file>