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SK6Z4RvoRaoUHcnj+pUGagIxr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d8e79a95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cd8e79a95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97" name="Google Shape;197;g2cd8e79a954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f953ba381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cf953ba38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cf953ba381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d8e79a95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cd8e79a95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cd8e79a954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f953ba38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cf953ba38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cf953ba381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a1b3e236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ca1b3e236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faac9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faac9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a1b3e236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a1b3e236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a1b3e23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ca1b3e23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55" name="Google Shape;155;g2ca1b3e236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f953ba3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cf953ba3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cf953ba38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d8e79a95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cd8e79a9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88" name="Google Shape;188;g2cd8e79a95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a1b3e2364_0_88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ca1b3e2364_0_88"/>
          <p:cNvSpPr txBox="1"/>
          <p:nvPr>
            <p:ph idx="1" type="body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g2ca1b3e2364_0_88"/>
          <p:cNvSpPr txBox="1"/>
          <p:nvPr>
            <p:ph idx="2" type="body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g2ca1b3e2364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://www.dierenasielleiden.nl/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22867" cy="190982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ctrTitle"/>
          </p:nvPr>
        </p:nvSpPr>
        <p:spPr>
          <a:xfrm>
            <a:off x="578734" y="2154589"/>
            <a:ext cx="11034532" cy="13802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Open Sans"/>
              <a:buNone/>
            </a:pPr>
            <a:br>
              <a:rPr b="1" lang="en-US" sz="75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US" sz="75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Natuurgeneeskunde in een dierenasiel, 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Open Sans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een goed idee of niet?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447009" y="3534810"/>
            <a:ext cx="73288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LBDH - 26 april 2024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Nicolette Bloemendaal – asielbeheerder &amp; natuurgeneeskundige voor dieren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www.dierenasielleiden.nl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48175"/>
            <a:ext cx="12192001" cy="19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6437" y="3911729"/>
            <a:ext cx="2133599" cy="208254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d8e79a954_0_10"/>
          <p:cNvSpPr txBox="1"/>
          <p:nvPr>
            <p:ph type="title"/>
          </p:nvPr>
        </p:nvSpPr>
        <p:spPr>
          <a:xfrm>
            <a:off x="838200" y="1251031"/>
            <a:ext cx="105156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veel gebruikte 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middelen 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0" name="Google Shape;200;g2cd8e79a954_0_10"/>
          <p:cNvSpPr txBox="1"/>
          <p:nvPr>
            <p:ph idx="1" type="body"/>
          </p:nvPr>
        </p:nvSpPr>
        <p:spPr>
          <a:xfrm>
            <a:off x="838200" y="2132325"/>
            <a:ext cx="10515600" cy="50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postoperatief/gebitssanering: Arnica, Hypericum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niesziekte: Puur, Sinus, Allsepticum, Puur resistentia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kennelhoest: Puur Laryngo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diarree: probiotica, Puur digest/plantago/psyllium, colostrum, L-glutamine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bewegingsapparaat: omega 3 vetzuren, groenlipmossel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Puur dorsal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Cholodin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Matatabi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wilgentak of kruiden voor konijnen</a:t>
            </a:r>
            <a:endParaRPr sz="3200"/>
          </a:p>
        </p:txBody>
      </p:sp>
      <p:pic>
        <p:nvPicPr>
          <p:cNvPr id="201" name="Google Shape;201;g2cd8e79a954_0_10"/>
          <p:cNvPicPr preferRelativeResize="0"/>
          <p:nvPr/>
        </p:nvPicPr>
        <p:blipFill rotWithShape="1">
          <a:blip r:embed="rId3">
            <a:alphaModFix/>
          </a:blip>
          <a:srcRect b="33592" l="0" r="477" t="1052"/>
          <a:stretch/>
        </p:blipFill>
        <p:spPr>
          <a:xfrm>
            <a:off x="0" y="-1"/>
            <a:ext cx="12192000" cy="125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cd8e79a954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cf953ba38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75"/>
            <a:ext cx="12192000" cy="18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cf953ba381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5119" y="299856"/>
            <a:ext cx="1314543" cy="13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cf953ba381_0_15"/>
          <p:cNvSpPr txBox="1"/>
          <p:nvPr>
            <p:ph type="title"/>
          </p:nvPr>
        </p:nvSpPr>
        <p:spPr>
          <a:xfrm>
            <a:off x="762000" y="1899856"/>
            <a:ext cx="105156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nuttige 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Therapieën voor een opvang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1" name="Google Shape;211;g2cf953ba381_0_15"/>
          <p:cNvSpPr txBox="1"/>
          <p:nvPr>
            <p:ph idx="1" type="body"/>
          </p:nvPr>
        </p:nvSpPr>
        <p:spPr>
          <a:xfrm>
            <a:off x="838200" y="3202750"/>
            <a:ext cx="10515600" cy="3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TTouch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Acupressuur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EFT Tapping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Trust Technique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Massage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Healing touch for animals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cd8e79a954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6979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cd8e79a954_0_18"/>
          <p:cNvSpPr txBox="1"/>
          <p:nvPr/>
        </p:nvSpPr>
        <p:spPr>
          <a:xfrm>
            <a:off x="1314000" y="1092575"/>
            <a:ext cx="9564000" cy="54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5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 casus </a:t>
            </a:r>
            <a:r>
              <a:rPr b="1" lang="en-US" sz="915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Kobus</a:t>
            </a:r>
            <a:endParaRPr b="1" sz="915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kruising Mechelse herder/Stafford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jaar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 gecastreerd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afstand na vechtpartij met andere hond des huizes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daarna uitvalgedrag op straat naar alles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 schil: lichaamsbeweging en aandachtstraining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2e schil: balans oefeningen en spelletjes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3e schil: CBD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4e schil: Trust Technique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cf953ba381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6979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cf953ba381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100" y="0"/>
            <a:ext cx="58199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cf953ba381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4476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cf953ba381_0_26"/>
          <p:cNvSpPr txBox="1"/>
          <p:nvPr/>
        </p:nvSpPr>
        <p:spPr>
          <a:xfrm>
            <a:off x="5434750" y="0"/>
            <a:ext cx="937200" cy="6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K</a:t>
            </a:r>
            <a:endParaRPr b="1" sz="8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o</a:t>
            </a:r>
            <a:endParaRPr b="1" sz="8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b</a:t>
            </a:r>
            <a:endParaRPr b="1" sz="8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u</a:t>
            </a:r>
            <a:endParaRPr b="1" sz="8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s</a:t>
            </a:r>
            <a:endParaRPr sz="8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a1b3e2364_0_8"/>
          <p:cNvSpPr txBox="1"/>
          <p:nvPr>
            <p:ph type="title"/>
          </p:nvPr>
        </p:nvSpPr>
        <p:spPr>
          <a:xfrm>
            <a:off x="0" y="1771463"/>
            <a:ext cx="121920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b="1" lang="en-US" sz="63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Ja, goed idee, maar hoe?</a:t>
            </a:r>
            <a:endParaRPr b="1" sz="63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3" name="Google Shape;233;g2ca1b3e2364_0_8"/>
          <p:cNvSpPr txBox="1"/>
          <p:nvPr>
            <p:ph idx="1" type="body"/>
          </p:nvPr>
        </p:nvSpPr>
        <p:spPr>
          <a:xfrm>
            <a:off x="193725" y="3060925"/>
            <a:ext cx="1146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1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300"/>
              <a:buChar char="•"/>
            </a:pPr>
            <a:r>
              <a:rPr lang="en-US" sz="4300"/>
              <a:t>kies een dier</a:t>
            </a:r>
            <a:endParaRPr sz="4300"/>
          </a:p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lang="en-US" sz="4300"/>
              <a:t>definieer het specifieke probleem</a:t>
            </a:r>
            <a:endParaRPr sz="4300"/>
          </a:p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lang="en-US" sz="4300"/>
              <a:t>onderzoek de mogelijkheden</a:t>
            </a:r>
            <a:endParaRPr sz="4300"/>
          </a:p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lang="en-US" sz="4300"/>
              <a:t>kies een aanpak</a:t>
            </a:r>
            <a:endParaRPr sz="4300"/>
          </a:p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lang="en-US" sz="4300"/>
              <a:t>begin</a:t>
            </a:r>
            <a:endParaRPr sz="4300"/>
          </a:p>
        </p:txBody>
      </p:sp>
      <p:pic>
        <p:nvPicPr>
          <p:cNvPr id="234" name="Google Shape;234;g2ca1b3e236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17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ca1b3e2364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0104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cfaac9e72c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29067"/>
            <a:ext cx="11988801" cy="8204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cfaac9e72c_0_11"/>
          <p:cNvSpPr txBox="1"/>
          <p:nvPr/>
        </p:nvSpPr>
        <p:spPr>
          <a:xfrm>
            <a:off x="1842467" y="0"/>
            <a:ext cx="8700300" cy="1185300"/>
          </a:xfrm>
          <a:prstGeom prst="rect">
            <a:avLst/>
          </a:prstGeom>
          <a:noFill/>
          <a:ln>
            <a:noFill/>
          </a:ln>
          <a:effectLst>
            <a:outerShdw blurRad="514350" rotWithShape="0" algn="bl">
              <a:srgbClr val="1155CC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rgbClr val="CFE2F3"/>
                </a:solidFill>
                <a:latin typeface="Amatic SC"/>
                <a:ea typeface="Amatic SC"/>
                <a:cs typeface="Amatic SC"/>
                <a:sym typeface="Amatic SC"/>
              </a:rPr>
              <a:t>Dank voor jullie aandacht! Vragen?</a:t>
            </a:r>
            <a:endParaRPr b="1" sz="6100">
              <a:solidFill>
                <a:srgbClr val="CFE2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Nicolette Bloemendaal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355700" y="1825625"/>
            <a:ext cx="10998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1989</a:t>
            </a:r>
            <a:r>
              <a:rPr lang="en-US" sz="2700"/>
              <a:t> afgestudeerd als Japanoloog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1994-1997</a:t>
            </a:r>
            <a:r>
              <a:rPr lang="en-US" sz="2700"/>
              <a:t> asst manager asiel New Jersey, USA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1997</a:t>
            </a:r>
            <a:r>
              <a:rPr lang="en-US" sz="2700"/>
              <a:t> start vrijwilliger bij Stevenshage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1998</a:t>
            </a:r>
            <a:r>
              <a:rPr lang="en-US" sz="2700"/>
              <a:t> studie Veterinaire Natuurgeneeskunde 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2003 </a:t>
            </a:r>
            <a:r>
              <a:rPr lang="en-US" sz="2700"/>
              <a:t>afgestudeerd bij Silverlinde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2003</a:t>
            </a:r>
            <a:r>
              <a:rPr lang="en-US" sz="2700"/>
              <a:t> in dienst bij Dierentehuis Stevenshage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800"/>
              <a:t>2013</a:t>
            </a:r>
            <a:r>
              <a:rPr lang="en-US" sz="2700"/>
              <a:t> beheerder Stevenshage</a:t>
            </a:r>
            <a:endParaRPr sz="2700"/>
          </a:p>
        </p:txBody>
      </p:sp>
      <p:pic>
        <p:nvPicPr>
          <p:cNvPr descr="Cas met kwal.jpg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957" y="0"/>
            <a:ext cx="4663044" cy="689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444661" y="244033"/>
            <a:ext cx="10515600" cy="1303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Dierentehuis Stevenshage 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44236" y="1547063"/>
            <a:ext cx="64770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19812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ruim </a:t>
            </a: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800 dieren per jaar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-145414" lvl="1" marL="446087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± 500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katten</a:t>
            </a: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45414" lvl="1" marL="446087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± 100 honden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45414" lvl="1" marL="446088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± 250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konijnen, knaagdieren &amp; vogels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9812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2023: alle zwerfhonden retour eigenaar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-19812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2023: 42% zwerfkatten retour eigenaar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-19812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dagbezetting: 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97 d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ieren (asiel en pension)</a:t>
            </a:r>
            <a:endParaRPr sz="30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812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7 vaste medewerkers, ± 100 vrijwilligers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650" y="0"/>
            <a:ext cx="5344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a1b3e2364_0_34"/>
          <p:cNvSpPr txBox="1"/>
          <p:nvPr>
            <p:ph type="title"/>
          </p:nvPr>
        </p:nvSpPr>
        <p:spPr>
          <a:xfrm>
            <a:off x="415600" y="171725"/>
            <a:ext cx="11360700" cy="11232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Dierenwelzijn - de Vijf Vrijheden bij Stevenshage</a:t>
            </a:r>
            <a:r>
              <a:rPr b="1" lang="en-US" sz="53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4400">
              <a:solidFill>
                <a:srgbClr val="3C78D8"/>
              </a:solidFill>
            </a:endParaRPr>
          </a:p>
        </p:txBody>
      </p:sp>
      <p:sp>
        <p:nvSpPr>
          <p:cNvPr id="121" name="Google Shape;121;g2ca1b3e2364_0_34"/>
          <p:cNvSpPr txBox="1"/>
          <p:nvPr>
            <p:ph idx="1" type="body"/>
          </p:nvPr>
        </p:nvSpPr>
        <p:spPr>
          <a:xfrm>
            <a:off x="415600" y="1388175"/>
            <a:ext cx="5333100" cy="48882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609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rijheid van honger en dorst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25450" lvl="0" marL="609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Source Code Pro"/>
              <a:buAutoNum type="arabicPeriod"/>
            </a:pPr>
            <a:r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vrijheid van ongemak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25450" lvl="0" marL="609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Source Code Pro"/>
              <a:buAutoNum type="arabicPeriod"/>
            </a:pPr>
            <a:r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vrijheid van pijn, verwonding en ziekte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25450" lvl="0" marL="609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Source Code Pro"/>
              <a:buAutoNum type="arabicPeriod"/>
            </a:pPr>
            <a:r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vrijheid van angst en stress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25450" lvl="0" marL="609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Source Code Pro"/>
              <a:buAutoNum type="arabicPeriod"/>
            </a:pPr>
            <a:r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vrijheid om natuurlijk gedrag te vertonen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g2ca1b3e2364_0_34"/>
          <p:cNvSpPr txBox="1"/>
          <p:nvPr>
            <p:ph idx="2" type="body"/>
          </p:nvPr>
        </p:nvSpPr>
        <p:spPr>
          <a:xfrm>
            <a:off x="6443200" y="1388200"/>
            <a:ext cx="5333100" cy="48882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17988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fysiek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voeding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medisch (regulier) 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i="1" lang="en-US" sz="2300">
                <a:latin typeface="Source Code Pro"/>
                <a:ea typeface="Source Code Pro"/>
                <a:cs typeface="Source Code Pro"/>
                <a:sym typeface="Source Code Pro"/>
              </a:rPr>
              <a:t>natuurgeneeskunde</a:t>
            </a:r>
            <a:endParaRPr i="1"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omgeving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diersoort specifiek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stress reductie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mentaal welbevinden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sociale interactie met mens en dier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uitdagingen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17988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Code Pro"/>
              <a:buChar char="○"/>
            </a:pPr>
            <a:r>
              <a:rPr lang="en-US" sz="2300">
                <a:latin typeface="Source Code Pro"/>
                <a:ea typeface="Source Code Pro"/>
                <a:cs typeface="Source Code Pro"/>
                <a:sym typeface="Source Code Pro"/>
              </a:rPr>
              <a:t>doel &amp; zingeving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3" name="Google Shape;123;g2ca1b3e2364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7500" y="113947"/>
            <a:ext cx="849475" cy="8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8200" y="1251031"/>
            <a:ext cx="10515600" cy="1303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wat is 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natuurgeneeskunde 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eigenlijk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2315786"/>
            <a:ext cx="10515600" cy="40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381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gezondheid is meer dan afwezigheid van ziekte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3 lagen: fysiek, mentaal, energetisch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zelfhelend vermogen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holistisch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preventie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middelen &amp; maatregelen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laagje voor laagje (‘de ui’)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de ‘driehoek’</a:t>
            </a:r>
            <a:endParaRPr sz="3300"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34328" l="0" r="0" t="0"/>
          <a:stretch/>
        </p:blipFill>
        <p:spPr>
          <a:xfrm>
            <a:off x="0" y="0"/>
            <a:ext cx="12192000" cy="125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9" cy="93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type="title"/>
          </p:nvPr>
        </p:nvSpPr>
        <p:spPr>
          <a:xfrm>
            <a:off x="0" y="1909825"/>
            <a:ext cx="1219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de natuurgeneeskundige driehoek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11"/>
          <p:cNvSpPr txBox="1"/>
          <p:nvPr>
            <p:ph idx="1" type="body"/>
          </p:nvPr>
        </p:nvSpPr>
        <p:spPr>
          <a:xfrm>
            <a:off x="100" y="2962825"/>
            <a:ext cx="12192000" cy="3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/>
          </a:p>
        </p:txBody>
      </p:sp>
      <p:sp>
        <p:nvSpPr>
          <p:cNvPr id="140" name="Google Shape;140;p11"/>
          <p:cNvSpPr txBox="1"/>
          <p:nvPr/>
        </p:nvSpPr>
        <p:spPr>
          <a:xfrm>
            <a:off x="134112" y="927214"/>
            <a:ext cx="194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19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5119" y="299856"/>
            <a:ext cx="1314543" cy="13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/>
          <p:cNvSpPr/>
          <p:nvPr/>
        </p:nvSpPr>
        <p:spPr>
          <a:xfrm>
            <a:off x="4045350" y="3302425"/>
            <a:ext cx="3760500" cy="2889300"/>
          </a:xfrm>
          <a:prstGeom prst="triangle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3387550" y="3076775"/>
            <a:ext cx="1771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8142575" y="5873850"/>
            <a:ext cx="23427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(asiel)dier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812925" y="5925650"/>
            <a:ext cx="18957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 (jij)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4252500" y="2705125"/>
            <a:ext cx="3346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omgeving (asiel)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 rot="-3049551">
            <a:off x="3423873" y="4346464"/>
            <a:ext cx="2035526" cy="445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 rot="-3267396">
            <a:off x="3154761" y="4130171"/>
            <a:ext cx="2444095" cy="878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5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↔</a:t>
            </a:r>
            <a:endParaRPr sz="5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 rot="3347584">
            <a:off x="6317084" y="4094169"/>
            <a:ext cx="2269010" cy="747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US" sz="5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↔</a:t>
            </a:r>
            <a:endParaRPr sz="28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4609150" y="6175525"/>
            <a:ext cx="2550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↔</a:t>
            </a:r>
            <a:endParaRPr sz="28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a1b3e2364_0_0"/>
          <p:cNvSpPr txBox="1"/>
          <p:nvPr>
            <p:ph type="title"/>
          </p:nvPr>
        </p:nvSpPr>
        <p:spPr>
          <a:xfrm>
            <a:off x="838200" y="1409481"/>
            <a:ext cx="105156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uitdagingen in een asiel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g2ca1b3e2364_0_0"/>
          <p:cNvSpPr txBox="1"/>
          <p:nvPr>
            <p:ph idx="1" type="body"/>
          </p:nvPr>
        </p:nvSpPr>
        <p:spPr>
          <a:xfrm>
            <a:off x="838200" y="2852711"/>
            <a:ext cx="10515600" cy="4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veel dieren op beperkt oppervlak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onbekende omgeving, geluiden, geuren, mensen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prikkels (teveel, te weinig, te sterk)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insleep van pathogenen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onbekende voorgeschiedenis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beperkte middelen (geld, tijd, personeel)</a:t>
            </a:r>
            <a:endParaRPr sz="3200"/>
          </a:p>
        </p:txBody>
      </p:sp>
      <p:pic>
        <p:nvPicPr>
          <p:cNvPr id="159" name="Google Shape;159;g2ca1b3e23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17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ca1b3e23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cf953ba381_0_0"/>
          <p:cNvPicPr preferRelativeResize="0"/>
          <p:nvPr/>
        </p:nvPicPr>
        <p:blipFill rotWithShape="1">
          <a:blip r:embed="rId3">
            <a:alphaModFix/>
          </a:blip>
          <a:srcRect b="33592" l="0" r="477" t="1052"/>
          <a:stretch/>
        </p:blipFill>
        <p:spPr>
          <a:xfrm>
            <a:off x="0" y="-1"/>
            <a:ext cx="12192000" cy="1251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cf953ba381_0_0"/>
          <p:cNvSpPr txBox="1"/>
          <p:nvPr>
            <p:ph idx="1" type="body"/>
          </p:nvPr>
        </p:nvSpPr>
        <p:spPr>
          <a:xfrm>
            <a:off x="2134550" y="2433525"/>
            <a:ext cx="8928300" cy="3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68" name="Google Shape;168;g2cf953ba38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cf953ba381_0_0"/>
          <p:cNvSpPr/>
          <p:nvPr/>
        </p:nvSpPr>
        <p:spPr>
          <a:xfrm>
            <a:off x="1694650" y="1752325"/>
            <a:ext cx="9024900" cy="442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STRESS</a:t>
            </a:r>
            <a:endParaRPr/>
          </a:p>
        </p:txBody>
      </p:sp>
      <p:sp>
        <p:nvSpPr>
          <p:cNvPr id="170" name="Google Shape;170;g2cf953ba381_0_0"/>
          <p:cNvSpPr/>
          <p:nvPr/>
        </p:nvSpPr>
        <p:spPr>
          <a:xfrm>
            <a:off x="8232825" y="3790572"/>
            <a:ext cx="170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prikkels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cf953ba381_0_0"/>
          <p:cNvSpPr/>
          <p:nvPr/>
        </p:nvSpPr>
        <p:spPr>
          <a:xfrm>
            <a:off x="4680857" y="2166915"/>
            <a:ext cx="3273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besmettelijke ziekten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cf953ba381_0_0"/>
          <p:cNvSpPr/>
          <p:nvPr/>
        </p:nvSpPr>
        <p:spPr>
          <a:xfrm>
            <a:off x="2474625" y="4373836"/>
            <a:ext cx="202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verblijfsduur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cf953ba381_0_0"/>
          <p:cNvSpPr/>
          <p:nvPr/>
        </p:nvSpPr>
        <p:spPr>
          <a:xfrm>
            <a:off x="2474625" y="2929350"/>
            <a:ext cx="2601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nieuwe mensen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cf953ba381_0_0"/>
          <p:cNvSpPr/>
          <p:nvPr/>
        </p:nvSpPr>
        <p:spPr>
          <a:xfrm>
            <a:off x="4022455" y="5090356"/>
            <a:ext cx="30525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gebrek aan rust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cf953ba381_0_0"/>
          <p:cNvSpPr txBox="1"/>
          <p:nvPr/>
        </p:nvSpPr>
        <p:spPr>
          <a:xfrm>
            <a:off x="6873050" y="2895013"/>
            <a:ext cx="17046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trauma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cf953ba381_0_0"/>
          <p:cNvSpPr txBox="1"/>
          <p:nvPr/>
        </p:nvSpPr>
        <p:spPr>
          <a:xfrm>
            <a:off x="6516125" y="4600025"/>
            <a:ext cx="2843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aanwezigheid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andere dieren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cf953ba381_0_0"/>
          <p:cNvSpPr txBox="1"/>
          <p:nvPr/>
        </p:nvSpPr>
        <p:spPr>
          <a:xfrm rot="-2859929">
            <a:off x="465137" y="2130602"/>
            <a:ext cx="1254421" cy="5232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cf953ba381_0_0"/>
          <p:cNvSpPr/>
          <p:nvPr/>
        </p:nvSpPr>
        <p:spPr>
          <a:xfrm rot="-2864281">
            <a:off x="1401169" y="2609409"/>
            <a:ext cx="395229" cy="52329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cf953ba381_0_0"/>
          <p:cNvSpPr txBox="1"/>
          <p:nvPr/>
        </p:nvSpPr>
        <p:spPr>
          <a:xfrm rot="2700000">
            <a:off x="369282" y="5636567"/>
            <a:ext cx="1995738" cy="523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gezondheid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cf953ba381_0_0"/>
          <p:cNvSpPr/>
          <p:nvPr/>
        </p:nvSpPr>
        <p:spPr>
          <a:xfrm rot="-7952390">
            <a:off x="1610477" y="5404992"/>
            <a:ext cx="395354" cy="52338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cf953ba381_0_0"/>
          <p:cNvSpPr/>
          <p:nvPr/>
        </p:nvSpPr>
        <p:spPr>
          <a:xfrm rot="2387666">
            <a:off x="10621715" y="2807508"/>
            <a:ext cx="395135" cy="52335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cf953ba381_0_0"/>
          <p:cNvSpPr/>
          <p:nvPr/>
        </p:nvSpPr>
        <p:spPr>
          <a:xfrm rot="8100000">
            <a:off x="10197082" y="5405108"/>
            <a:ext cx="395414" cy="52311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cf953ba381_0_0"/>
          <p:cNvSpPr txBox="1"/>
          <p:nvPr/>
        </p:nvSpPr>
        <p:spPr>
          <a:xfrm rot="2700000">
            <a:off x="10267757" y="2130667"/>
            <a:ext cx="1995738" cy="523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plaatsbaar-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cf953ba381_0_0"/>
          <p:cNvSpPr txBox="1"/>
          <p:nvPr/>
        </p:nvSpPr>
        <p:spPr>
          <a:xfrm rot="-3069033">
            <a:off x="10349259" y="5847238"/>
            <a:ext cx="1231515" cy="5231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welzijn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d8e79a954_0_0"/>
          <p:cNvSpPr txBox="1"/>
          <p:nvPr>
            <p:ph type="title"/>
          </p:nvPr>
        </p:nvSpPr>
        <p:spPr>
          <a:xfrm>
            <a:off x="838200" y="1251031"/>
            <a:ext cx="105156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eerste hulp - </a:t>
            </a:r>
            <a:r>
              <a:rPr b="1" lang="en-US" sz="55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middelen</a:t>
            </a:r>
            <a:endParaRPr b="1" sz="5500">
              <a:solidFill>
                <a:srgbClr val="3C78D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1" name="Google Shape;191;g2cd8e79a954_0_0"/>
          <p:cNvSpPr txBox="1"/>
          <p:nvPr>
            <p:ph idx="1" type="body"/>
          </p:nvPr>
        </p:nvSpPr>
        <p:spPr>
          <a:xfrm>
            <a:off x="838200" y="2554061"/>
            <a:ext cx="10515600" cy="4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200"/>
              <a:t>rescue remedy - Bach bloesems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1e hulp homeopathische middelen: Arnica, Aconitum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Pet remedy spray/doekjes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Traumeel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CBD olie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kruiden tinctuur of mengsel, Puur tranquil</a:t>
            </a:r>
            <a:endParaRPr sz="3200"/>
          </a:p>
        </p:txBody>
      </p:sp>
      <p:pic>
        <p:nvPicPr>
          <p:cNvPr id="192" name="Google Shape;192;g2cd8e79a9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13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cd8e79a95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8677" y="158451"/>
            <a:ext cx="937288" cy="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2017-11-27T21:07:44Z</dcterms:created>
  <dc:creator>Suzan Commandeur</dc:creator>
</cp:coreProperties>
</file>